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3"/>
  </p:notesMasterIdLst>
  <p:handoutMasterIdLst>
    <p:handoutMasterId r:id="rId14"/>
  </p:handoutMasterIdLst>
  <p:sldIdLst>
    <p:sldId id="279" r:id="rId2"/>
    <p:sldId id="278" r:id="rId3"/>
    <p:sldId id="259" r:id="rId4"/>
    <p:sldId id="280" r:id="rId5"/>
    <p:sldId id="281" r:id="rId6"/>
    <p:sldId id="282" r:id="rId7"/>
    <p:sldId id="276" r:id="rId8"/>
    <p:sldId id="265" r:id="rId9"/>
    <p:sldId id="277" r:id="rId10"/>
    <p:sldId id="260" r:id="rId11"/>
    <p:sldId id="262" r:id="rId12"/>
  </p:sldIdLst>
  <p:sldSz cx="12188825" cy="6858000"/>
  <p:notesSz cx="6792913" cy="9925050"/>
  <p:defaultTextStyle>
    <a:defPPr rtl="0">
      <a:defRPr lang="de-D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55" autoAdjust="0"/>
    <p:restoredTop sz="95588" autoAdjust="0"/>
  </p:normalViewPr>
  <p:slideViewPr>
    <p:cSldViewPr showGuides="1">
      <p:cViewPr varScale="1">
        <p:scale>
          <a:sx n="106" d="100"/>
          <a:sy n="106" d="100"/>
        </p:scale>
        <p:origin x="336" y="192"/>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73" d="100"/>
          <a:sy n="73" d="100"/>
        </p:scale>
        <p:origin x="4216" y="208"/>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3595" cy="496253"/>
          </a:xfrm>
          <a:prstGeom prst="rect">
            <a:avLst/>
          </a:prstGeom>
        </p:spPr>
        <p:txBody>
          <a:bodyPr vert="horz" lIns="91440" tIns="45720" rIns="91440" bIns="45720" rtlCol="0"/>
          <a:lstStyle>
            <a:lvl1pPr algn="l">
              <a:defRPr sz="1200"/>
            </a:lvl1pPr>
          </a:lstStyle>
          <a:p>
            <a:pPr rtl="0"/>
            <a:endParaRPr lang="de-DE">
              <a:solidFill>
                <a:schemeClr val="tx2"/>
              </a:solidFill>
            </a:endParaRPr>
          </a:p>
        </p:txBody>
      </p:sp>
      <p:sp>
        <p:nvSpPr>
          <p:cNvPr id="3" name="Datumsplatzhalter 2"/>
          <p:cNvSpPr>
            <a:spLocks noGrp="1"/>
          </p:cNvSpPr>
          <p:nvPr>
            <p:ph type="dt" sz="quarter" idx="1"/>
          </p:nvPr>
        </p:nvSpPr>
        <p:spPr>
          <a:xfrm>
            <a:off x="3847747" y="0"/>
            <a:ext cx="2943595" cy="496253"/>
          </a:xfrm>
          <a:prstGeom prst="rect">
            <a:avLst/>
          </a:prstGeom>
        </p:spPr>
        <p:txBody>
          <a:bodyPr vert="horz" lIns="91440" tIns="45720" rIns="91440" bIns="45720" rtlCol="0"/>
          <a:lstStyle>
            <a:lvl1pPr algn="r">
              <a:defRPr sz="1200"/>
            </a:lvl1pPr>
          </a:lstStyle>
          <a:p>
            <a:pPr rtl="0"/>
            <a:fld id="{AE606402-01AF-44DC-996D-27D0ED38D986}" type="datetime1">
              <a:rPr lang="de-DE" smtClean="0">
                <a:solidFill>
                  <a:schemeClr val="tx2"/>
                </a:solidFill>
              </a:rPr>
              <a:t>25.02.26</a:t>
            </a:fld>
            <a:endParaRPr lang="de-DE">
              <a:solidFill>
                <a:schemeClr val="tx2"/>
              </a:solidFill>
            </a:endParaRPr>
          </a:p>
        </p:txBody>
      </p:sp>
      <p:sp>
        <p:nvSpPr>
          <p:cNvPr id="4" name="Fußzeilenplatzhalter 3"/>
          <p:cNvSpPr>
            <a:spLocks noGrp="1"/>
          </p:cNvSpPr>
          <p:nvPr>
            <p:ph type="ftr" sz="quarter" idx="2"/>
          </p:nvPr>
        </p:nvSpPr>
        <p:spPr>
          <a:xfrm>
            <a:off x="1" y="9427074"/>
            <a:ext cx="2943595" cy="496253"/>
          </a:xfrm>
          <a:prstGeom prst="rect">
            <a:avLst/>
          </a:prstGeom>
        </p:spPr>
        <p:txBody>
          <a:bodyPr vert="horz" lIns="91440" tIns="45720" rIns="91440" bIns="45720" rtlCol="0" anchor="b"/>
          <a:lstStyle>
            <a:lvl1pPr algn="l">
              <a:defRPr sz="1200"/>
            </a:lvl1pPr>
          </a:lstStyle>
          <a:p>
            <a:pPr rtl="0"/>
            <a:endParaRPr lang="de-DE">
              <a:solidFill>
                <a:schemeClr val="tx2"/>
              </a:solidFill>
            </a:endParaRPr>
          </a:p>
        </p:txBody>
      </p:sp>
      <p:sp>
        <p:nvSpPr>
          <p:cNvPr id="5" name="Foliennummernplatzhalter 4"/>
          <p:cNvSpPr>
            <a:spLocks noGrp="1"/>
          </p:cNvSpPr>
          <p:nvPr>
            <p:ph type="sldNum" sz="quarter" idx="3"/>
          </p:nvPr>
        </p:nvSpPr>
        <p:spPr>
          <a:xfrm>
            <a:off x="3847747" y="9427074"/>
            <a:ext cx="2943595" cy="496253"/>
          </a:xfrm>
          <a:prstGeom prst="rect">
            <a:avLst/>
          </a:prstGeom>
        </p:spPr>
        <p:txBody>
          <a:bodyPr vert="horz" lIns="91440" tIns="45720" rIns="91440" bIns="45720" rtlCol="0" anchor="b"/>
          <a:lstStyle>
            <a:lvl1pPr algn="r">
              <a:defRPr sz="1200"/>
            </a:lvl1pPr>
          </a:lstStyle>
          <a:p>
            <a:pPr rtl="0"/>
            <a:fld id="{CFD77566-CD65-4859-9FA1-43956DC85B8C}" type="slidenum">
              <a:rPr lang="de-DE">
                <a:solidFill>
                  <a:schemeClr val="tx2"/>
                </a:solidFill>
              </a:rPr>
              <a:t>‹Nr.›</a:t>
            </a:fld>
            <a:endParaRPr lang="de-DE">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3595" cy="496253"/>
          </a:xfrm>
          <a:prstGeom prst="rect">
            <a:avLst/>
          </a:prstGeom>
        </p:spPr>
        <p:txBody>
          <a:bodyPr vert="horz" lIns="91440" tIns="45720" rIns="91440" bIns="45720" rtlCol="0"/>
          <a:lstStyle>
            <a:lvl1pPr algn="l">
              <a:defRPr sz="1200">
                <a:solidFill>
                  <a:schemeClr val="tx2"/>
                </a:solidFill>
              </a:defRPr>
            </a:lvl1pPr>
          </a:lstStyle>
          <a:p>
            <a:pPr rtl="0"/>
            <a:endParaRPr lang="de-DE" noProof="0"/>
          </a:p>
        </p:txBody>
      </p:sp>
      <p:sp>
        <p:nvSpPr>
          <p:cNvPr id="3" name="Datumsplatzhalter 2"/>
          <p:cNvSpPr>
            <a:spLocks noGrp="1"/>
          </p:cNvSpPr>
          <p:nvPr>
            <p:ph type="dt" idx="1"/>
          </p:nvPr>
        </p:nvSpPr>
        <p:spPr>
          <a:xfrm>
            <a:off x="3847747" y="0"/>
            <a:ext cx="2943595" cy="496253"/>
          </a:xfrm>
          <a:prstGeom prst="rect">
            <a:avLst/>
          </a:prstGeom>
        </p:spPr>
        <p:txBody>
          <a:bodyPr vert="horz" lIns="91440" tIns="45720" rIns="91440" bIns="45720" rtlCol="0"/>
          <a:lstStyle>
            <a:lvl1pPr algn="r">
              <a:defRPr sz="1200">
                <a:solidFill>
                  <a:schemeClr val="tx2"/>
                </a:solidFill>
              </a:defRPr>
            </a:lvl1pPr>
          </a:lstStyle>
          <a:p>
            <a:pPr rtl="0"/>
            <a:fld id="{966EE1DD-CB6C-4EFB-8671-0391E2D91E87}" type="datetime1">
              <a:rPr lang="de-DE" noProof="0" smtClean="0"/>
              <a:t>25.02.26</a:t>
            </a:fld>
            <a:endParaRPr lang="de-DE" noProof="0"/>
          </a:p>
        </p:txBody>
      </p:sp>
      <p:sp>
        <p:nvSpPr>
          <p:cNvPr id="4" name="Folienbildplatzhalter 3"/>
          <p:cNvSpPr>
            <a:spLocks noGrp="1" noRot="1" noChangeAspect="1"/>
          </p:cNvSpPr>
          <p:nvPr>
            <p:ph type="sldImg" idx="2"/>
          </p:nvPr>
        </p:nvSpPr>
        <p:spPr>
          <a:xfrm>
            <a:off x="88900" y="744538"/>
            <a:ext cx="6615113" cy="3722687"/>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79292" y="4714401"/>
            <a:ext cx="5434330" cy="4466273"/>
          </a:xfrm>
          <a:prstGeom prst="rect">
            <a:avLst/>
          </a:prstGeom>
        </p:spPr>
        <p:txBody>
          <a:bodyPr vert="horz" lIns="91440" tIns="45720" rIns="91440" bIns="45720"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1" y="9427074"/>
            <a:ext cx="2943595" cy="496253"/>
          </a:xfrm>
          <a:prstGeom prst="rect">
            <a:avLst/>
          </a:prstGeom>
        </p:spPr>
        <p:txBody>
          <a:bodyPr vert="horz" lIns="91440" tIns="45720" rIns="91440" bIns="45720" rtlCol="0" anchor="b"/>
          <a:lstStyle>
            <a:lvl1pPr algn="l">
              <a:defRPr sz="1200">
                <a:solidFill>
                  <a:schemeClr val="tx2"/>
                </a:solidFill>
              </a:defRPr>
            </a:lvl1pPr>
          </a:lstStyle>
          <a:p>
            <a:pPr rtl="0"/>
            <a:endParaRPr lang="de-DE" noProof="0"/>
          </a:p>
        </p:txBody>
      </p:sp>
      <p:sp>
        <p:nvSpPr>
          <p:cNvPr id="7" name="Foliennummernplatzhalter 6"/>
          <p:cNvSpPr>
            <a:spLocks noGrp="1"/>
          </p:cNvSpPr>
          <p:nvPr>
            <p:ph type="sldNum" sz="quarter" idx="5"/>
          </p:nvPr>
        </p:nvSpPr>
        <p:spPr>
          <a:xfrm>
            <a:off x="3847747" y="9427074"/>
            <a:ext cx="2943595" cy="496253"/>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de-DE" noProof="0"/>
              <a:pPr/>
              <a:t>‹Nr.›</a:t>
            </a:fld>
            <a:endParaRPr lang="de-DE" noProof="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5413" y="139700"/>
            <a:ext cx="2438400" cy="1373188"/>
          </a:xfrm>
        </p:spPr>
      </p:sp>
      <p:sp>
        <p:nvSpPr>
          <p:cNvPr id="3" name="Notizenplatzhalter 2"/>
          <p:cNvSpPr>
            <a:spLocks noGrp="1"/>
          </p:cNvSpPr>
          <p:nvPr>
            <p:ph type="body" idx="1"/>
          </p:nvPr>
        </p:nvSpPr>
        <p:spPr>
          <a:xfrm>
            <a:off x="122238" y="1650157"/>
            <a:ext cx="6442570" cy="7632848"/>
          </a:xfrm>
        </p:spPr>
        <p:txBody>
          <a:bodyPr/>
          <a:lstStyle/>
          <a:p>
            <a:pPr lvl="0"/>
            <a:r>
              <a:rPr lang="de-DE" sz="1600" b="1" u="sng" dirty="0"/>
              <a:t>Begrüßung</a:t>
            </a:r>
          </a:p>
          <a:p>
            <a:endParaRPr lang="de-DE" sz="1600" dirty="0">
              <a:sym typeface="Wingdings" panose="05000000000000000000" pitchFamily="2" charset="2"/>
            </a:endParaRPr>
          </a:p>
          <a:p>
            <a:r>
              <a:rPr lang="de-DE" sz="1600" dirty="0">
                <a:sym typeface="Wingdings" panose="05000000000000000000" pitchFamily="2" charset="2"/>
              </a:rPr>
              <a:t> Liebe Eltern unserer zukünftigen Erstklässler, </a:t>
            </a:r>
          </a:p>
          <a:p>
            <a:endParaRPr lang="de-DE" dirty="0">
              <a:sym typeface="Wingdings" panose="05000000000000000000" pitchFamily="2" charset="2"/>
            </a:endParaRPr>
          </a:p>
          <a:p>
            <a:r>
              <a:rPr lang="de-DE" dirty="0"/>
              <a:t>h</a:t>
            </a:r>
            <a:r>
              <a:rPr lang="de-DE" sz="1600" dirty="0"/>
              <a:t>erzlich Willkommen an der Grundschule Mitteleschenbach zum Elternabend im Rahmen der Schulanmeldung für das Schuljahr 2025/26</a:t>
            </a:r>
          </a:p>
          <a:p>
            <a:endParaRPr lang="de-DE" dirty="0"/>
          </a:p>
          <a:p>
            <a:endParaRPr lang="de-DE" sz="1600" dirty="0">
              <a:sym typeface="Wingdings" panose="05000000000000000000" pitchFamily="2" charset="2"/>
            </a:endParaRPr>
          </a:p>
          <a:p>
            <a:r>
              <a:rPr lang="de-DE" sz="1600" dirty="0">
                <a:sym typeface="Wingdings" panose="05000000000000000000" pitchFamily="2" charset="2"/>
              </a:rPr>
              <a:t></a:t>
            </a:r>
            <a:r>
              <a:rPr lang="de-DE" sz="1600" dirty="0"/>
              <a:t>seit September gehört ihr Kind bereits zu den Vorschulkindern im Kinderhaus; Schule wird damit unweigerlich zu Hause zum Gesprächsthema</a:t>
            </a:r>
          </a:p>
          <a:p>
            <a:endParaRPr lang="de-DE" sz="1600" dirty="0">
              <a:sym typeface="Wingdings" panose="05000000000000000000" pitchFamily="2" charset="2"/>
            </a:endParaRPr>
          </a:p>
          <a:p>
            <a:endParaRPr lang="de-DE" dirty="0"/>
          </a:p>
        </p:txBody>
      </p:sp>
      <p:sp>
        <p:nvSpPr>
          <p:cNvPr id="4" name="Foliennummernplatzhalter 3"/>
          <p:cNvSpPr>
            <a:spLocks noGrp="1"/>
          </p:cNvSpPr>
          <p:nvPr>
            <p:ph type="sldNum" sz="quarter" idx="5"/>
          </p:nvPr>
        </p:nvSpPr>
        <p:spPr/>
        <p:txBody>
          <a:bodyPr/>
          <a:lstStyle/>
          <a:p>
            <a:pPr rtl="0"/>
            <a:fld id="{B8796F01-7154-41E0-B48B-A6921757531A}" type="slidenum">
              <a:rPr lang="de-DE" noProof="0" smtClean="0"/>
              <a:pPr rtl="0"/>
              <a:t>1</a:t>
            </a:fld>
            <a:endParaRPr lang="de-DE" noProof="0"/>
          </a:p>
        </p:txBody>
      </p:sp>
    </p:spTree>
    <p:extLst>
      <p:ext uri="{BB962C8B-B14F-4D97-AF65-F5344CB8AC3E}">
        <p14:creationId xmlns:p14="http://schemas.microsoft.com/office/powerpoint/2010/main" val="3463346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875" y="350838"/>
            <a:ext cx="2995613" cy="1685925"/>
          </a:xfrm>
        </p:spPr>
      </p:sp>
      <p:sp>
        <p:nvSpPr>
          <p:cNvPr id="3" name="Notizenplatzhalter 2"/>
          <p:cNvSpPr>
            <a:spLocks noGrp="1"/>
          </p:cNvSpPr>
          <p:nvPr>
            <p:ph type="body" idx="1"/>
          </p:nvPr>
        </p:nvSpPr>
        <p:spPr>
          <a:xfrm>
            <a:off x="400823" y="2305129"/>
            <a:ext cx="5712798" cy="6875543"/>
          </a:xfrm>
        </p:spPr>
        <p:txBody>
          <a:bodyPr/>
          <a:lstStyle/>
          <a:p>
            <a:pPr marL="285750" indent="-285750">
              <a:buFont typeface="Wingdings" panose="05000000000000000000" pitchFamily="2" charset="2"/>
              <a:buChar char="Ø"/>
            </a:pPr>
            <a:r>
              <a:rPr lang="de-DE" sz="1400" dirty="0">
                <a:sym typeface="Wingdings" panose="05000000000000000000" pitchFamily="2" charset="2"/>
              </a:rPr>
              <a:t>Mit dem Eintritt in die Schule beginnt ein neuer Abschnitt im Leben Ihres Kindes</a:t>
            </a:r>
          </a:p>
          <a:p>
            <a:pPr marL="285750" indent="-285750">
              <a:buFont typeface="Wingdings" panose="05000000000000000000" pitchFamily="2" charset="2"/>
              <a:buChar char="Ø"/>
            </a:pPr>
            <a:endParaRPr lang="de-DE" sz="1400" dirty="0">
              <a:sym typeface="Wingdings" panose="05000000000000000000" pitchFamily="2" charset="2"/>
            </a:endParaRPr>
          </a:p>
          <a:p>
            <a:pPr marL="285750" indent="-285750">
              <a:buFont typeface="Wingdings" panose="05000000000000000000" pitchFamily="2" charset="2"/>
              <a:buChar char="Ø"/>
            </a:pPr>
            <a:r>
              <a:rPr lang="de-DE" sz="1400" dirty="0">
                <a:sym typeface="Wingdings" panose="05000000000000000000" pitchFamily="2" charset="2"/>
              </a:rPr>
              <a:t>In diesem Zusammenhang spricht man von </a:t>
            </a:r>
            <a:r>
              <a:rPr lang="de-DE" sz="1400" b="1" u="sng" dirty="0">
                <a:sym typeface="Wingdings" panose="05000000000000000000" pitchFamily="2" charset="2"/>
              </a:rPr>
              <a:t>Schulbereitschaft.</a:t>
            </a:r>
          </a:p>
          <a:p>
            <a:pPr marL="285750" indent="-285750">
              <a:buFont typeface="Wingdings" panose="05000000000000000000" pitchFamily="2" charset="2"/>
              <a:buChar char="Ø"/>
            </a:pPr>
            <a:endParaRPr lang="de-DE" sz="1400" dirty="0">
              <a:sym typeface="Wingdings" panose="05000000000000000000" pitchFamily="2" charset="2"/>
            </a:endParaRPr>
          </a:p>
          <a:p>
            <a:pPr marL="285750" indent="-285750">
              <a:buFont typeface="Wingdings" panose="05000000000000000000" pitchFamily="2" charset="2"/>
              <a:buChar char="Ø"/>
            </a:pPr>
            <a:r>
              <a:rPr lang="de-DE" sz="1400" dirty="0">
                <a:sym typeface="Wingdings" panose="05000000000000000000" pitchFamily="2" charset="2"/>
              </a:rPr>
              <a:t>Was versteht man darunter?</a:t>
            </a:r>
          </a:p>
          <a:p>
            <a:pPr marL="285750" indent="-285750">
              <a:buFont typeface="Wingdings" panose="05000000000000000000" pitchFamily="2" charset="2"/>
              <a:buChar char="Ø"/>
            </a:pPr>
            <a:endParaRPr lang="de-DE" sz="1400" dirty="0">
              <a:sym typeface="Wingdings" panose="05000000000000000000" pitchFamily="2" charset="2"/>
            </a:endParaRPr>
          </a:p>
          <a:p>
            <a:pPr marL="285750" indent="-285750">
              <a:buFont typeface="Wingdings" panose="05000000000000000000" pitchFamily="2" charset="2"/>
              <a:buChar char="Ø"/>
            </a:pPr>
            <a:r>
              <a:rPr lang="de-DE" sz="1400" dirty="0">
                <a:sym typeface="Wingdings" panose="05000000000000000000" pitchFamily="2" charset="2"/>
              </a:rPr>
              <a:t>Informationen mit praktischen Anregungen für zuhause sollen Ihnen helfen, Ihr Kind bereit für die Anforderungen der Schule zu machen.</a:t>
            </a:r>
          </a:p>
          <a:p>
            <a:pPr marL="285750" indent="-285750">
              <a:buFont typeface="Wingdings" panose="05000000000000000000" pitchFamily="2" charset="2"/>
              <a:buChar char="Ø"/>
            </a:pPr>
            <a:endParaRPr lang="de-DE" sz="1400" dirty="0">
              <a:sym typeface="Wingdings" panose="05000000000000000000" pitchFamily="2" charset="2"/>
            </a:endParaRPr>
          </a:p>
          <a:p>
            <a:pPr marL="285750" indent="-285750">
              <a:buFont typeface="Wingdings" panose="05000000000000000000" pitchFamily="2" charset="2"/>
              <a:buChar char="Ø"/>
            </a:pPr>
            <a:r>
              <a:rPr lang="de-DE" sz="1400" u="sng" dirty="0">
                <a:solidFill>
                  <a:srgbClr val="FF0000"/>
                </a:solidFill>
                <a:sym typeface="Wingdings" panose="05000000000000000000" pitchFamily="2" charset="2"/>
              </a:rPr>
              <a:t>Vorab</a:t>
            </a:r>
            <a:r>
              <a:rPr lang="de-DE" sz="1400" dirty="0">
                <a:solidFill>
                  <a:srgbClr val="FF0000"/>
                </a:solidFill>
                <a:sym typeface="Wingdings" panose="05000000000000000000" pitchFamily="2" charset="2"/>
              </a:rPr>
              <a:t>: WAS ERWARTEN WIR NICHT!!!!!</a:t>
            </a:r>
          </a:p>
          <a:p>
            <a:pPr marL="285750" indent="-285750">
              <a:buFont typeface="Wingdings" panose="05000000000000000000" pitchFamily="2" charset="2"/>
              <a:buChar char="Ø"/>
            </a:pPr>
            <a:r>
              <a:rPr lang="de-DE" sz="1400" dirty="0">
                <a:sym typeface="Wingdings" panose="05000000000000000000" pitchFamily="2" charset="2"/>
              </a:rPr>
              <a:t>Ihr Kind muss nicht </a:t>
            </a:r>
          </a:p>
          <a:p>
            <a:r>
              <a:rPr lang="de-DE" sz="1400" dirty="0">
                <a:sym typeface="Wingdings" panose="05000000000000000000" pitchFamily="2" charset="2"/>
              </a:rPr>
              <a:t>	→ lesen, schreiben, rechnen können</a:t>
            </a:r>
          </a:p>
          <a:p>
            <a:r>
              <a:rPr lang="de-DE" sz="1400" dirty="0">
                <a:sym typeface="Wingdings" panose="05000000000000000000" pitchFamily="2" charset="2"/>
              </a:rPr>
              <a:t>	→ eine bestimmte Anzahl an Buchstaben beherrschen oder sogar </a:t>
            </a:r>
          </a:p>
          <a:p>
            <a:r>
              <a:rPr lang="de-DE" sz="1400" dirty="0">
                <a:sym typeface="Wingdings" panose="05000000000000000000" pitchFamily="2" charset="2"/>
              </a:rPr>
              <a:t>	→ mindestens bis 100 zählen können</a:t>
            </a:r>
          </a:p>
          <a:p>
            <a:endParaRPr lang="de-DE" sz="1400" dirty="0">
              <a:sym typeface="Wingdings" panose="05000000000000000000" pitchFamily="2" charset="2"/>
            </a:endParaRPr>
          </a:p>
          <a:p>
            <a:pPr marL="285750" indent="-285750">
              <a:buFont typeface="Wingdings" panose="05000000000000000000" pitchFamily="2" charset="2"/>
              <a:buChar char="Ø"/>
            </a:pPr>
            <a:r>
              <a:rPr lang="de-DE" sz="1400" u="sng" dirty="0">
                <a:solidFill>
                  <a:srgbClr val="FF0000"/>
                </a:solidFill>
                <a:sym typeface="Wingdings" panose="05000000000000000000" pitchFamily="2" charset="2"/>
              </a:rPr>
              <a:t>Als oberste Regel gilt: </a:t>
            </a:r>
          </a:p>
          <a:p>
            <a:r>
              <a:rPr lang="de-DE" sz="1400" dirty="0">
                <a:solidFill>
                  <a:srgbClr val="FF0000"/>
                </a:solidFill>
                <a:sym typeface="Wingdings" panose="05000000000000000000" pitchFamily="2" charset="2"/>
              </a:rPr>
              <a:t>      nicht ausbremsen und keine Übungsprogramme starten</a:t>
            </a:r>
          </a:p>
          <a:p>
            <a:endParaRPr lang="de-DE" sz="1400" dirty="0">
              <a:solidFill>
                <a:srgbClr val="FF0000"/>
              </a:solidFill>
              <a:sym typeface="Wingdings" panose="05000000000000000000" pitchFamily="2" charset="2"/>
            </a:endParaRPr>
          </a:p>
          <a:p>
            <a:endParaRPr lang="de-DE" sz="1400" dirty="0">
              <a:solidFill>
                <a:srgbClr val="FF0000"/>
              </a:solidFill>
              <a:sym typeface="Wingdings" panose="05000000000000000000" pitchFamily="2" charset="2"/>
            </a:endParaRPr>
          </a:p>
          <a:p>
            <a:endParaRPr lang="de-DE" sz="1400" dirty="0">
              <a:solidFill>
                <a:srgbClr val="FF0000"/>
              </a:solidFill>
              <a:sym typeface="Wingdings" panose="05000000000000000000" pitchFamily="2" charset="2"/>
            </a:endParaRPr>
          </a:p>
          <a:p>
            <a:endParaRPr lang="de-DE" sz="1400" dirty="0">
              <a:solidFill>
                <a:srgbClr val="FF0000"/>
              </a:solidFill>
              <a:sym typeface="Wingdings" panose="05000000000000000000" pitchFamily="2" charset="2"/>
            </a:endParaRPr>
          </a:p>
          <a:p>
            <a:endParaRPr lang="de-DE" sz="1400" dirty="0">
              <a:solidFill>
                <a:srgbClr val="FF0000"/>
              </a:solidFill>
              <a:sym typeface="Wingdings" panose="05000000000000000000" pitchFamily="2" charset="2"/>
            </a:endParaRPr>
          </a:p>
          <a:p>
            <a:endParaRPr lang="de-DE" sz="1400" dirty="0">
              <a:solidFill>
                <a:srgbClr val="FF0000"/>
              </a:solidFill>
              <a:sym typeface="Wingdings" panose="05000000000000000000" pitchFamily="2" charset="2"/>
            </a:endParaRPr>
          </a:p>
          <a:p>
            <a:endParaRPr lang="de-DE" sz="1400" dirty="0"/>
          </a:p>
        </p:txBody>
      </p:sp>
      <p:sp>
        <p:nvSpPr>
          <p:cNvPr id="4" name="Foliennummernplatzhalter 3"/>
          <p:cNvSpPr>
            <a:spLocks noGrp="1"/>
          </p:cNvSpPr>
          <p:nvPr>
            <p:ph type="sldNum" sz="quarter" idx="5"/>
          </p:nvPr>
        </p:nvSpPr>
        <p:spPr/>
        <p:txBody>
          <a:bodyPr/>
          <a:lstStyle/>
          <a:p>
            <a:pPr rtl="0"/>
            <a:fld id="{B8796F01-7154-41E0-B48B-A6921757531A}" type="slidenum">
              <a:rPr lang="de-DE" smtClean="0"/>
              <a:pPr rtl="0"/>
              <a:t>10</a:t>
            </a:fld>
            <a:endParaRPr lang="de-DE" dirty="0"/>
          </a:p>
        </p:txBody>
      </p:sp>
    </p:spTree>
    <p:extLst>
      <p:ext uri="{BB962C8B-B14F-4D97-AF65-F5344CB8AC3E}">
        <p14:creationId xmlns:p14="http://schemas.microsoft.com/office/powerpoint/2010/main" val="151671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84163" y="273050"/>
            <a:ext cx="2684462" cy="1511300"/>
          </a:xfrm>
        </p:spPr>
      </p:sp>
      <p:sp>
        <p:nvSpPr>
          <p:cNvPr id="3" name="Notizenplatzhalter 2"/>
          <p:cNvSpPr>
            <a:spLocks noGrp="1"/>
          </p:cNvSpPr>
          <p:nvPr>
            <p:ph type="body" idx="1"/>
          </p:nvPr>
        </p:nvSpPr>
        <p:spPr>
          <a:xfrm>
            <a:off x="400822" y="2070655"/>
            <a:ext cx="6091977" cy="5772190"/>
          </a:xfrm>
        </p:spPr>
        <p:txBody>
          <a:bodyPr/>
          <a:lstStyle/>
          <a:p>
            <a:endParaRPr lang="de-DE" dirty="0">
              <a:sym typeface="Wingdings" panose="05000000000000000000" pitchFamily="2" charset="2"/>
            </a:endParaRPr>
          </a:p>
          <a:p>
            <a:endParaRPr lang="de-DE" dirty="0"/>
          </a:p>
        </p:txBody>
      </p:sp>
      <p:sp>
        <p:nvSpPr>
          <p:cNvPr id="4" name="Foliennummernplatzhalter 3"/>
          <p:cNvSpPr>
            <a:spLocks noGrp="1"/>
          </p:cNvSpPr>
          <p:nvPr>
            <p:ph type="sldNum" sz="quarter" idx="10"/>
          </p:nvPr>
        </p:nvSpPr>
        <p:spPr/>
        <p:txBody>
          <a:bodyPr/>
          <a:lstStyle/>
          <a:p>
            <a:pPr rtl="0"/>
            <a:fld id="{B8796F01-7154-41E0-B48B-A6921757531A}" type="slidenum">
              <a:rPr lang="de-DE" noProof="0" smtClean="0"/>
              <a:pPr rtl="0"/>
              <a:t>11</a:t>
            </a:fld>
            <a:endParaRPr lang="de-DE" noProof="0"/>
          </a:p>
        </p:txBody>
      </p:sp>
      <p:sp>
        <p:nvSpPr>
          <p:cNvPr id="5" name="Textfeld 4">
            <a:extLst>
              <a:ext uri="{FF2B5EF4-FFF2-40B4-BE49-F238E27FC236}">
                <a16:creationId xmlns:a16="http://schemas.microsoft.com/office/drawing/2014/main" id="{9C1E65F9-84F2-7F1D-A2F4-5CFF583918CF}"/>
              </a:ext>
            </a:extLst>
          </p:cNvPr>
          <p:cNvSpPr txBox="1"/>
          <p:nvPr/>
        </p:nvSpPr>
        <p:spPr>
          <a:xfrm>
            <a:off x="400824" y="2370237"/>
            <a:ext cx="5991266" cy="3754874"/>
          </a:xfrm>
          <a:prstGeom prst="rect">
            <a:avLst/>
          </a:prstGeom>
          <a:noFill/>
        </p:spPr>
        <p:txBody>
          <a:bodyPr wrap="square" rtlCol="0">
            <a:spAutoFit/>
          </a:bodyPr>
          <a:lstStyle/>
          <a:p>
            <a:endParaRPr lang="de-DE" sz="1400" dirty="0"/>
          </a:p>
          <a:p>
            <a:endParaRPr lang="de-DE" sz="1400" dirty="0"/>
          </a:p>
          <a:p>
            <a:endParaRPr lang="de-DE" sz="1400" dirty="0"/>
          </a:p>
          <a:p>
            <a:r>
              <a:rPr lang="de-DE" sz="1400" dirty="0"/>
              <a:t>FRAGEN?</a:t>
            </a:r>
          </a:p>
          <a:p>
            <a:endParaRPr lang="de-DE" sz="1400" dirty="0"/>
          </a:p>
          <a:p>
            <a:endParaRPr lang="de-DE" sz="1400" dirty="0"/>
          </a:p>
          <a:p>
            <a:endParaRPr lang="de-DE" sz="1400" dirty="0"/>
          </a:p>
          <a:p>
            <a:endParaRPr lang="de-DE" sz="1400" dirty="0"/>
          </a:p>
          <a:p>
            <a:r>
              <a:rPr lang="de-DE" sz="1400" dirty="0"/>
              <a:t>Ich hoffen, ich konnte Sie heute umfassend über die Schulanmeldung/die Einschulung Ihres Kindes informieren</a:t>
            </a:r>
          </a:p>
          <a:p>
            <a:endParaRPr lang="de-DE" sz="1400" dirty="0"/>
          </a:p>
          <a:p>
            <a:r>
              <a:rPr lang="de-DE" sz="1400" dirty="0"/>
              <a:t>Denken Sie aber nach all‘ den Überlegungen und Vorbereitungen zum Thema „Einschulung“ noch daran:</a:t>
            </a:r>
          </a:p>
          <a:p>
            <a:endParaRPr lang="de-DE" sz="1400" dirty="0"/>
          </a:p>
          <a:p>
            <a:r>
              <a:rPr lang="de-DE" sz="1400" dirty="0"/>
              <a:t>Im Kopf Ihres Kindes immer noch Platz für Flausen und Phantasie bleibt!</a:t>
            </a:r>
          </a:p>
          <a:p>
            <a:endParaRPr lang="de-DE" sz="1400" dirty="0"/>
          </a:p>
        </p:txBody>
      </p:sp>
      <p:sp>
        <p:nvSpPr>
          <p:cNvPr id="6" name="Textfeld 5">
            <a:extLst>
              <a:ext uri="{FF2B5EF4-FFF2-40B4-BE49-F238E27FC236}">
                <a16:creationId xmlns:a16="http://schemas.microsoft.com/office/drawing/2014/main" id="{46F16417-7A98-456D-5A49-2D66E2AFB848}"/>
              </a:ext>
            </a:extLst>
          </p:cNvPr>
          <p:cNvSpPr txBox="1"/>
          <p:nvPr/>
        </p:nvSpPr>
        <p:spPr>
          <a:xfrm>
            <a:off x="749302" y="5880103"/>
            <a:ext cx="184731" cy="461665"/>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2223479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5100" y="744538"/>
            <a:ext cx="6615113" cy="3722687"/>
          </a:xfrm>
        </p:spPr>
      </p:sp>
      <p:sp>
        <p:nvSpPr>
          <p:cNvPr id="3" name="Notizenplatzhalter 2"/>
          <p:cNvSpPr>
            <a:spLocks noGrp="1"/>
          </p:cNvSpPr>
          <p:nvPr>
            <p:ph type="body" idx="1"/>
          </p:nvPr>
        </p:nvSpPr>
        <p:spPr>
          <a:xfrm>
            <a:off x="88899" y="4674493"/>
            <a:ext cx="6615113" cy="4968552"/>
          </a:xfrm>
        </p:spPr>
        <p:txBody>
          <a:bodyPr/>
          <a:lstStyle/>
          <a:p>
            <a:r>
              <a:rPr lang="de-DE" sz="1600" dirty="0">
                <a:sym typeface="Wingdings" panose="05000000000000000000" pitchFamily="2" charset="2"/>
              </a:rPr>
              <a:t>So geht es </a:t>
            </a:r>
            <a:r>
              <a:rPr lang="de-DE" sz="1600" dirty="0"/>
              <a:t>im ersten Teil der Präsentation um allgemeine Informationen rund um Schuleintritt, Formalitäten, der Regelung des „</a:t>
            </a:r>
            <a:r>
              <a:rPr lang="de-DE" sz="1600" dirty="0" err="1"/>
              <a:t>EINSCHULUNGSkorridors</a:t>
            </a:r>
            <a:r>
              <a:rPr lang="de-DE" sz="1600" dirty="0"/>
              <a:t>“, der Zurückstellung.</a:t>
            </a:r>
          </a:p>
          <a:p>
            <a:endParaRPr lang="de-DE" dirty="0"/>
          </a:p>
          <a:p>
            <a:r>
              <a:rPr lang="de-DE" sz="1600" dirty="0">
                <a:sym typeface="Wingdings" panose="05000000000000000000" pitchFamily="2" charset="2"/>
              </a:rPr>
              <a:t>Zudem stehe ich Ihnen auch für persönliche Anliegen/Fragen zur Verfügung</a:t>
            </a:r>
            <a:endParaRPr lang="de-DE" dirty="0"/>
          </a:p>
        </p:txBody>
      </p:sp>
      <p:sp>
        <p:nvSpPr>
          <p:cNvPr id="4" name="Foliennummernplatzhalter 3"/>
          <p:cNvSpPr>
            <a:spLocks noGrp="1"/>
          </p:cNvSpPr>
          <p:nvPr>
            <p:ph type="sldNum" sz="quarter" idx="5"/>
          </p:nvPr>
        </p:nvSpPr>
        <p:spPr/>
        <p:txBody>
          <a:bodyPr/>
          <a:lstStyle/>
          <a:p>
            <a:pPr rtl="0"/>
            <a:fld id="{B8796F01-7154-41E0-B48B-A6921757531A}" type="slidenum">
              <a:rPr lang="de-DE" noProof="0" smtClean="0"/>
              <a:pPr rtl="0"/>
              <a:t>2</a:t>
            </a:fld>
            <a:endParaRPr lang="de-DE" noProof="0"/>
          </a:p>
        </p:txBody>
      </p:sp>
    </p:spTree>
    <p:extLst>
      <p:ext uri="{BB962C8B-B14F-4D97-AF65-F5344CB8AC3E}">
        <p14:creationId xmlns:p14="http://schemas.microsoft.com/office/powerpoint/2010/main" val="159692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5425" y="273050"/>
            <a:ext cx="5834063" cy="3282950"/>
          </a:xfrm>
        </p:spPr>
      </p:sp>
      <p:sp>
        <p:nvSpPr>
          <p:cNvPr id="3" name="Notizenplatzhalter 2"/>
          <p:cNvSpPr>
            <a:spLocks noGrp="1"/>
          </p:cNvSpPr>
          <p:nvPr>
            <p:ph type="body" idx="1"/>
          </p:nvPr>
        </p:nvSpPr>
        <p:spPr>
          <a:xfrm>
            <a:off x="225426" y="3882408"/>
            <a:ext cx="6190105" cy="5544667"/>
          </a:xfrm>
        </p:spPr>
        <p:txBody>
          <a:bodyPr/>
          <a:lstStyle/>
          <a:p>
            <a:r>
              <a:rPr lang="de-DE" sz="1400" b="1" u="sng" dirty="0">
                <a:sym typeface="Wingdings" panose="05000000000000000000" pitchFamily="2" charset="2"/>
              </a:rPr>
              <a:t>Wer gilt nun als schulpflichtig? </a:t>
            </a:r>
          </a:p>
          <a:p>
            <a:endParaRPr lang="de-DE" sz="1400" b="1" u="sng" dirty="0">
              <a:sym typeface="Wingdings" panose="05000000000000000000" pitchFamily="2" charset="2"/>
            </a:endParaRPr>
          </a:p>
          <a:p>
            <a:endParaRPr lang="de-DE" sz="1400" dirty="0"/>
          </a:p>
          <a:p>
            <a:r>
              <a:rPr lang="de-DE" sz="1400" dirty="0"/>
              <a:t> 1. Kinder, die für das SJ 2024/25 zurückgestellt wurden, den Einschulungskorridor in Anspruch nahmen</a:t>
            </a:r>
          </a:p>
          <a:p>
            <a:endParaRPr lang="de-DE" sz="1400" dirty="0"/>
          </a:p>
          <a:p>
            <a:r>
              <a:rPr lang="de-DE" sz="1400" dirty="0"/>
              <a:t>2. schulpflichtig, weil geboren im Zeitraum von ….</a:t>
            </a:r>
          </a:p>
          <a:p>
            <a:endParaRPr lang="de-DE" sz="1400" dirty="0"/>
          </a:p>
          <a:p>
            <a:r>
              <a:rPr lang="de-DE" sz="1400" dirty="0"/>
              <a:t>3. Darunter die Geborenen von 1.7. – 30.9.:</a:t>
            </a:r>
          </a:p>
          <a:p>
            <a:r>
              <a:rPr lang="de-DE" sz="1400" dirty="0"/>
              <a:t>    können Einschulungskorridor in Anspruch nehmen</a:t>
            </a:r>
          </a:p>
          <a:p>
            <a:r>
              <a:rPr lang="de-DE" sz="1400" dirty="0"/>
              <a:t>    → Ausführlicheres dazu mit der nächsten Folie</a:t>
            </a:r>
          </a:p>
          <a:p>
            <a:endParaRPr lang="de-DE" sz="1400" dirty="0"/>
          </a:p>
          <a:p>
            <a:r>
              <a:rPr lang="de-DE" sz="1400" dirty="0"/>
              <a:t>4. Beide letzten Kategorien treffen für das SJ 2025/26 bei keinem Kind zu.</a:t>
            </a:r>
          </a:p>
        </p:txBody>
      </p:sp>
      <p:sp>
        <p:nvSpPr>
          <p:cNvPr id="4" name="Foliennummernplatzhalter 3"/>
          <p:cNvSpPr>
            <a:spLocks noGrp="1"/>
          </p:cNvSpPr>
          <p:nvPr>
            <p:ph type="sldNum" sz="quarter" idx="5"/>
          </p:nvPr>
        </p:nvSpPr>
        <p:spPr/>
        <p:txBody>
          <a:bodyPr/>
          <a:lstStyle/>
          <a:p>
            <a:pPr rtl="0"/>
            <a:fld id="{B8796F01-7154-41E0-B48B-A6921757531A}" type="slidenum">
              <a:rPr lang="de-DE" smtClean="0"/>
              <a:pPr rtl="0"/>
              <a:t>3</a:t>
            </a:fld>
            <a:endParaRPr lang="de-DE"/>
          </a:p>
        </p:txBody>
      </p:sp>
    </p:spTree>
    <p:extLst>
      <p:ext uri="{BB962C8B-B14F-4D97-AF65-F5344CB8AC3E}">
        <p14:creationId xmlns:p14="http://schemas.microsoft.com/office/powerpoint/2010/main" val="236641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112" y="4728236"/>
            <a:ext cx="5434330" cy="4466273"/>
          </a:xfrm>
        </p:spPr>
        <p:txBody>
          <a:bodyPr/>
          <a:lstStyle/>
          <a:p>
            <a:r>
              <a:rPr lang="de-DE" dirty="0"/>
              <a:t>Diesbezügliche Beratungsgespräche nach der Schuleinschreibung/des Screenings:</a:t>
            </a:r>
          </a:p>
          <a:p>
            <a:endParaRPr lang="de-DE" dirty="0"/>
          </a:p>
          <a:p>
            <a:r>
              <a:rPr lang="de-DE" dirty="0"/>
              <a:t>DO 25. 03., MO 31. 03. und DI 01. 04. </a:t>
            </a:r>
          </a:p>
          <a:p>
            <a:endParaRPr lang="de-DE" dirty="0"/>
          </a:p>
          <a:p>
            <a:endParaRPr lang="de-DE" dirty="0"/>
          </a:p>
          <a:p>
            <a:r>
              <a:rPr lang="de-DE" dirty="0"/>
              <a:t>Bitte betroffene Eltern im Anschluss an den heutigen Abend bei mir wegen Terminabsprache melden.</a:t>
            </a:r>
          </a:p>
        </p:txBody>
      </p:sp>
      <p:sp>
        <p:nvSpPr>
          <p:cNvPr id="4" name="Foliennummernplatzhalter 3"/>
          <p:cNvSpPr>
            <a:spLocks noGrp="1"/>
          </p:cNvSpPr>
          <p:nvPr>
            <p:ph type="sldNum" sz="quarter" idx="5"/>
          </p:nvPr>
        </p:nvSpPr>
        <p:spPr/>
        <p:txBody>
          <a:bodyPr/>
          <a:lstStyle/>
          <a:p>
            <a:pPr rtl="0"/>
            <a:fld id="{B8796F01-7154-41E0-B48B-A6921757531A}" type="slidenum">
              <a:rPr lang="de-DE" noProof="0" smtClean="0"/>
              <a:pPr rtl="0"/>
              <a:t>4</a:t>
            </a:fld>
            <a:endParaRPr lang="de-DE" noProof="0"/>
          </a:p>
        </p:txBody>
      </p:sp>
    </p:spTree>
    <p:extLst>
      <p:ext uri="{BB962C8B-B14F-4D97-AF65-F5344CB8AC3E}">
        <p14:creationId xmlns:p14="http://schemas.microsoft.com/office/powerpoint/2010/main" val="76583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B8796F01-7154-41E0-B48B-A6921757531A}" type="slidenum">
              <a:rPr lang="de-DE" noProof="0" smtClean="0"/>
              <a:pPr rtl="0"/>
              <a:t>5</a:t>
            </a:fld>
            <a:endParaRPr lang="de-DE" noProof="0"/>
          </a:p>
        </p:txBody>
      </p:sp>
    </p:spTree>
    <p:extLst>
      <p:ext uri="{BB962C8B-B14F-4D97-AF65-F5344CB8AC3E}">
        <p14:creationId xmlns:p14="http://schemas.microsoft.com/office/powerpoint/2010/main" val="1698805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B8796F01-7154-41E0-B48B-A6921757531A}" type="slidenum">
              <a:rPr lang="de-DE" noProof="0" smtClean="0"/>
              <a:pPr rtl="0"/>
              <a:t>6</a:t>
            </a:fld>
            <a:endParaRPr lang="de-DE" noProof="0"/>
          </a:p>
        </p:txBody>
      </p:sp>
    </p:spTree>
    <p:extLst>
      <p:ext uri="{BB962C8B-B14F-4D97-AF65-F5344CB8AC3E}">
        <p14:creationId xmlns:p14="http://schemas.microsoft.com/office/powerpoint/2010/main" val="381096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8275" y="265113"/>
            <a:ext cx="3678238" cy="2070100"/>
          </a:xfrm>
        </p:spPr>
      </p:sp>
      <p:sp>
        <p:nvSpPr>
          <p:cNvPr id="3" name="Notizenplatzhalter 2"/>
          <p:cNvSpPr>
            <a:spLocks noGrp="1"/>
          </p:cNvSpPr>
          <p:nvPr>
            <p:ph type="body" idx="1"/>
          </p:nvPr>
        </p:nvSpPr>
        <p:spPr>
          <a:xfrm>
            <a:off x="165100" y="2586264"/>
            <a:ext cx="6327700" cy="7056783"/>
          </a:xfrm>
        </p:spPr>
        <p:txBody>
          <a:bodyPr/>
          <a:lstStyle/>
          <a:p>
            <a:pPr marL="285750" indent="-285750">
              <a:buFont typeface="Wingdings" panose="05000000000000000000" pitchFamily="2" charset="2"/>
              <a:buChar char="Ø"/>
            </a:pPr>
            <a:r>
              <a:rPr lang="de-DE" sz="1400" dirty="0">
                <a:sym typeface="Wingdings" panose="05000000000000000000" pitchFamily="2" charset="2"/>
              </a:rPr>
              <a:t>Mit dem heutigen Abend erhalten Sie die Unterlagen zur Schulanmeldung.</a:t>
            </a:r>
          </a:p>
          <a:p>
            <a:endParaRPr lang="de-DE" sz="1400" dirty="0">
              <a:sym typeface="Wingdings" panose="05000000000000000000" pitchFamily="2" charset="2"/>
            </a:endParaRPr>
          </a:p>
          <a:p>
            <a:pPr marL="285750" indent="-285750">
              <a:buFont typeface="Wingdings" panose="05000000000000000000" pitchFamily="2" charset="2"/>
              <a:buChar char="Ø"/>
            </a:pPr>
            <a:r>
              <a:rPr lang="de-DE" sz="1400" dirty="0">
                <a:sym typeface="Wingdings" panose="05000000000000000000" pitchFamily="2" charset="2"/>
              </a:rPr>
              <a:t>Bitte füllen Sie zuhause alles aus, kontrollieren Sie nochmals die Daten und geben die Unterlagen, mit den noch nötigen Kopien am Tag der Schulanmeldung (26. 03. 2025) bei der Sekretärin Frau Rachinger ab.</a:t>
            </a:r>
            <a:endParaRPr lang="de-DE" sz="1400" dirty="0"/>
          </a:p>
          <a:p>
            <a:endParaRPr lang="de-DE" sz="1400" dirty="0"/>
          </a:p>
          <a:p>
            <a:r>
              <a:rPr lang="de-DE" sz="1400" dirty="0"/>
              <a:t>⌲ Anmerkungen zum Formular “Erreichbarkeit in Notfällen“</a:t>
            </a:r>
          </a:p>
          <a:p>
            <a:r>
              <a:rPr lang="de-DE" sz="1400" dirty="0"/>
              <a:t>    - Punkt 3: Bitte notieren Sie darunter chronische Krankheiten, </a:t>
            </a:r>
          </a:p>
          <a:p>
            <a:r>
              <a:rPr lang="de-DE" sz="1400" dirty="0"/>
              <a:t>       Allergien, … Wichtiges für Spiel und Sport</a:t>
            </a:r>
          </a:p>
          <a:p>
            <a:endParaRPr lang="de-DE" sz="1400" dirty="0"/>
          </a:p>
          <a:p>
            <a:r>
              <a:rPr lang="de-DE" sz="1400" dirty="0"/>
              <a:t>⌲ Zudem finden Sie einen Einladungscode für den </a:t>
            </a:r>
          </a:p>
          <a:p>
            <a:r>
              <a:rPr lang="de-DE" sz="1400" dirty="0"/>
              <a:t>    </a:t>
            </a:r>
            <a:r>
              <a:rPr lang="de-DE" sz="1400" dirty="0" err="1"/>
              <a:t>Schulmessengerdienst</a:t>
            </a:r>
            <a:r>
              <a:rPr lang="de-DE" sz="1400" dirty="0"/>
              <a:t> </a:t>
            </a:r>
            <a:r>
              <a:rPr lang="de-DE" sz="1400" dirty="0" err="1"/>
              <a:t>SchoolFox</a:t>
            </a:r>
            <a:r>
              <a:rPr lang="de-DE" sz="1400" dirty="0"/>
              <a:t>, den Sie ab sofort aktivieren </a:t>
            </a:r>
          </a:p>
          <a:p>
            <a:r>
              <a:rPr lang="de-DE" sz="1400" dirty="0"/>
              <a:t>    können (sobald Sie sich sicher sind, dass Ihr Kind eingeschult wird). </a:t>
            </a:r>
          </a:p>
          <a:p>
            <a:r>
              <a:rPr lang="de-DE" sz="1400" dirty="0"/>
              <a:t>    So kann ich Ihnen von nun an alles Wichtige zur Einschulung auf </a:t>
            </a:r>
          </a:p>
          <a:p>
            <a:r>
              <a:rPr lang="de-DE" sz="1400" dirty="0"/>
              <a:t>    diesem Wege zukommen lassen.</a:t>
            </a:r>
          </a:p>
          <a:p>
            <a:endParaRPr lang="de-DE" sz="1400" dirty="0"/>
          </a:p>
          <a:p>
            <a:endParaRPr lang="de-DE" sz="1400" dirty="0"/>
          </a:p>
          <a:p>
            <a:r>
              <a:rPr lang="de-DE" sz="1400" dirty="0"/>
              <a:t>Nachdem Sie die Anmeldeunterlagen vollständig ausgefüllt und geprüft haben, fügen Sie bitte Folgendes hinzu:</a:t>
            </a:r>
          </a:p>
          <a:p>
            <a:pPr marL="285750" indent="-285750">
              <a:buFontTx/>
              <a:buChar char="-"/>
            </a:pPr>
            <a:r>
              <a:rPr lang="de-DE" sz="1400" dirty="0"/>
              <a:t>eine Kopie der Geburtsurkunde</a:t>
            </a:r>
          </a:p>
          <a:p>
            <a:pPr marL="285750" indent="-285750">
              <a:buFontTx/>
              <a:buChar char="-"/>
            </a:pPr>
            <a:r>
              <a:rPr lang="de-DE" sz="1400" dirty="0"/>
              <a:t>Im gegebenen Fall eine Kopie des Sorgerechtsbeschlusses</a:t>
            </a:r>
          </a:p>
          <a:p>
            <a:pPr marL="285750" indent="-285750">
              <a:buFontTx/>
              <a:buChar char="-"/>
            </a:pPr>
            <a:r>
              <a:rPr lang="de-DE" sz="1400" dirty="0"/>
              <a:t>Eine Kopie der U9 als auch der Seiten des Impfpasses, die den ausreichenden Masernschutz (2fach-Impfung) nachweisen</a:t>
            </a:r>
          </a:p>
          <a:p>
            <a:pPr marL="285750" indent="-285750">
              <a:buFontTx/>
              <a:buChar char="-"/>
            </a:pPr>
            <a:r>
              <a:rPr lang="de-DE" sz="1400" dirty="0"/>
              <a:t>Die Unterlagen der Schuleingangsdiagnostik/Gesundheitsamt </a:t>
            </a:r>
          </a:p>
          <a:p>
            <a:pPr marL="285750" indent="-285750">
              <a:buFontTx/>
              <a:buChar char="-"/>
            </a:pPr>
            <a:r>
              <a:rPr lang="de-DE" sz="1400" dirty="0"/>
              <a:t>Die Unterlagen, falls Ihr Kind vergangenes Jahr zurückgestellt bzw. der Einschulungskorridor in Anspruch genommen wurde</a:t>
            </a:r>
          </a:p>
          <a:p>
            <a:pPr marL="285750" indent="-285750">
              <a:buFontTx/>
              <a:buChar char="-"/>
            </a:pPr>
            <a:endParaRPr lang="de-DE" dirty="0"/>
          </a:p>
        </p:txBody>
      </p:sp>
      <p:sp>
        <p:nvSpPr>
          <p:cNvPr id="4" name="Foliennummernplatzhalter 3"/>
          <p:cNvSpPr>
            <a:spLocks noGrp="1"/>
          </p:cNvSpPr>
          <p:nvPr>
            <p:ph type="sldNum" sz="quarter" idx="10"/>
          </p:nvPr>
        </p:nvSpPr>
        <p:spPr/>
        <p:txBody>
          <a:bodyPr/>
          <a:lstStyle/>
          <a:p>
            <a:pPr rtl="0"/>
            <a:fld id="{B8796F01-7154-41E0-B48B-A6921757531A}" type="slidenum">
              <a:rPr lang="de-DE" noProof="0" smtClean="0"/>
              <a:pPr rtl="0"/>
              <a:t>7</a:t>
            </a:fld>
            <a:endParaRPr lang="de-DE" noProof="0"/>
          </a:p>
        </p:txBody>
      </p:sp>
    </p:spTree>
    <p:extLst>
      <p:ext uri="{BB962C8B-B14F-4D97-AF65-F5344CB8AC3E}">
        <p14:creationId xmlns:p14="http://schemas.microsoft.com/office/powerpoint/2010/main" val="2065783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6688" y="260350"/>
            <a:ext cx="6115050" cy="3441700"/>
          </a:xfrm>
        </p:spPr>
      </p:sp>
      <p:sp>
        <p:nvSpPr>
          <p:cNvPr id="3" name="Notizenplatzhalter 2"/>
          <p:cNvSpPr>
            <a:spLocks noGrp="1"/>
          </p:cNvSpPr>
          <p:nvPr>
            <p:ph type="body" idx="1"/>
          </p:nvPr>
        </p:nvSpPr>
        <p:spPr>
          <a:xfrm>
            <a:off x="372121" y="4197843"/>
            <a:ext cx="6331893" cy="5229231"/>
          </a:xfrm>
        </p:spPr>
        <p:txBody>
          <a:bodyPr/>
          <a:lstStyle/>
          <a:p>
            <a:pPr marL="285750" indent="-285750">
              <a:buFont typeface="Wingdings" pitchFamily="2" charset="2"/>
              <a:buChar char="Ø"/>
            </a:pPr>
            <a:r>
              <a:rPr lang="de-DE" dirty="0">
                <a:sym typeface="Wingdings" panose="05000000000000000000" pitchFamily="2" charset="2"/>
              </a:rPr>
              <a:t>Das Screening – auch Schulspiel genannt – findet am Mittwoch, den 26.03.2025 in der Schule statt.</a:t>
            </a:r>
          </a:p>
          <a:p>
            <a:pPr marL="285750" indent="-285750">
              <a:buFont typeface="Wingdings" pitchFamily="2" charset="2"/>
              <a:buChar char="Ø"/>
            </a:pPr>
            <a:r>
              <a:rPr lang="de-DE" dirty="0">
                <a:sym typeface="Wingdings" panose="05000000000000000000" pitchFamily="2" charset="2"/>
              </a:rPr>
              <a:t>2 Gruppen (Zeiten und Einteilung finden Sie auf der nächsten Folie)</a:t>
            </a:r>
          </a:p>
          <a:p>
            <a:pPr marL="285750" indent="-285750">
              <a:buFont typeface="Wingdings" pitchFamily="2" charset="2"/>
              <a:buChar char="Ø"/>
            </a:pPr>
            <a:r>
              <a:rPr lang="de-DE" dirty="0">
                <a:sym typeface="Wingdings" panose="05000000000000000000" pitchFamily="2" charset="2"/>
              </a:rPr>
              <a:t>Anwesend sind neben den Lehrkräften der Grundschule zudem die Erzieherinnen des Kinderhauses</a:t>
            </a:r>
          </a:p>
          <a:p>
            <a:pPr marL="285750" indent="-285750">
              <a:buFont typeface="Wingdings" pitchFamily="2" charset="2"/>
              <a:buChar char="Ø"/>
            </a:pPr>
            <a:r>
              <a:rPr lang="de-DE" dirty="0">
                <a:sym typeface="Wingdings" panose="05000000000000000000" pitchFamily="2" charset="2"/>
              </a:rPr>
              <a:t>Sie kommen bitte mit Ihrem  Kind (pünktlich 10-5 Minuten früher) in die Aula der Schule</a:t>
            </a:r>
          </a:p>
          <a:p>
            <a:pPr marL="285750" indent="-285750">
              <a:buFont typeface="Wingdings" pitchFamily="2" charset="2"/>
              <a:buChar char="Ø"/>
            </a:pPr>
            <a:r>
              <a:rPr lang="de-DE" dirty="0">
                <a:sym typeface="Wingdings" panose="05000000000000000000" pitchFamily="2" charset="2"/>
              </a:rPr>
              <a:t>Dort wird es in Empfang genommen und mit der Gruppe in das Klassenzimmer gebracht. </a:t>
            </a:r>
            <a:r>
              <a:rPr lang="de-DE" dirty="0">
                <a:highlight>
                  <a:srgbClr val="FFFF00"/>
                </a:highlight>
                <a:sym typeface="Wingdings" panose="05000000000000000000" pitchFamily="2" charset="2"/>
              </a:rPr>
              <a:t>KEIN FEDERMÄPPCHEN !</a:t>
            </a:r>
          </a:p>
          <a:p>
            <a:pPr marL="285750" indent="-285750">
              <a:buFont typeface="Wingdings" pitchFamily="2" charset="2"/>
              <a:buChar char="Ø"/>
            </a:pPr>
            <a:r>
              <a:rPr lang="de-DE" dirty="0">
                <a:sym typeface="Wingdings" panose="05000000000000000000" pitchFamily="2" charset="2"/>
              </a:rPr>
              <a:t>Das Schulspiel wird ca. 45 Min dauern; währenddessen können Sie im Sekretariat die Anmeldeformalitäten erledigen/Kaffee trinken/sich über die Mittags- und Hausaufgabenbetreuung informieren (Geld für Spendenbox)</a:t>
            </a:r>
          </a:p>
          <a:p>
            <a:pPr marL="285750" indent="-285750">
              <a:buFont typeface="Wingdings" pitchFamily="2" charset="2"/>
              <a:buChar char="Ø"/>
            </a:pPr>
            <a:r>
              <a:rPr lang="de-DE" dirty="0">
                <a:sym typeface="Wingdings" panose="05000000000000000000" pitchFamily="2" charset="2"/>
              </a:rPr>
              <a:t>Im Anschluss an das Schulspiel erhalten Sie von uns Lehrkräften eine Aussage über Ihr Kind, wie es sich im Schulspiel präsentierte; ob ein zusätzliches Gespräch nötig sein wird</a:t>
            </a:r>
          </a:p>
          <a:p>
            <a:endParaRPr lang="de-DE" dirty="0"/>
          </a:p>
        </p:txBody>
      </p:sp>
      <p:sp>
        <p:nvSpPr>
          <p:cNvPr id="4" name="Foliennummernplatzhalter 3"/>
          <p:cNvSpPr>
            <a:spLocks noGrp="1"/>
          </p:cNvSpPr>
          <p:nvPr>
            <p:ph type="sldNum" sz="quarter" idx="10"/>
          </p:nvPr>
        </p:nvSpPr>
        <p:spPr/>
        <p:txBody>
          <a:bodyPr/>
          <a:lstStyle/>
          <a:p>
            <a:pPr rtl="0"/>
            <a:fld id="{B8796F01-7154-41E0-B48B-A6921757531A}" type="slidenum">
              <a:rPr lang="de-DE" noProof="0" smtClean="0"/>
              <a:pPr rtl="0"/>
              <a:t>8</a:t>
            </a:fld>
            <a:endParaRPr lang="de-DE" noProof="0"/>
          </a:p>
        </p:txBody>
      </p:sp>
    </p:spTree>
    <p:extLst>
      <p:ext uri="{BB962C8B-B14F-4D97-AF65-F5344CB8AC3E}">
        <p14:creationId xmlns:p14="http://schemas.microsoft.com/office/powerpoint/2010/main" val="2148061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Hierbei handelt es sich um feststehende Gruppen.</a:t>
            </a:r>
          </a:p>
          <a:p>
            <a:endParaRPr lang="de-DE" dirty="0"/>
          </a:p>
          <a:p>
            <a:r>
              <a:rPr lang="de-DE" dirty="0"/>
              <a:t>Ich bitte Sie </a:t>
            </a:r>
            <a:r>
              <a:rPr lang="de-DE" dirty="0" err="1"/>
              <a:t>dringlichst</a:t>
            </a:r>
            <a:r>
              <a:rPr lang="de-DE" dirty="0"/>
              <a:t> davon abzusehen, intern Tauschaktionen vorzunehmen. DANKE!</a:t>
            </a:r>
          </a:p>
          <a:p>
            <a:endParaRPr lang="de-DE" dirty="0"/>
          </a:p>
          <a:p>
            <a:r>
              <a:rPr lang="de-DE" dirty="0"/>
              <a:t>Für Sie zum Nachschlagen: gesamte PPP mit Gruppeneinteilung auf Homepage der GS Mitteleschenbach, neben einem Link mit Informationen rund um das Thema Einschulung/Schulbereitschaft</a:t>
            </a:r>
          </a:p>
        </p:txBody>
      </p:sp>
      <p:sp>
        <p:nvSpPr>
          <p:cNvPr id="4" name="Foliennummernplatzhalter 3"/>
          <p:cNvSpPr>
            <a:spLocks noGrp="1"/>
          </p:cNvSpPr>
          <p:nvPr>
            <p:ph type="sldNum" sz="quarter" idx="5"/>
          </p:nvPr>
        </p:nvSpPr>
        <p:spPr/>
        <p:txBody>
          <a:bodyPr/>
          <a:lstStyle/>
          <a:p>
            <a:pPr rtl="0"/>
            <a:fld id="{B8796F01-7154-41E0-B48B-A6921757531A}" type="slidenum">
              <a:rPr lang="de-DE" noProof="0" smtClean="0"/>
              <a:pPr rtl="0"/>
              <a:t>9</a:t>
            </a:fld>
            <a:endParaRPr lang="de-DE" noProof="0"/>
          </a:p>
        </p:txBody>
      </p:sp>
    </p:spTree>
    <p:extLst>
      <p:ext uri="{BB962C8B-B14F-4D97-AF65-F5344CB8AC3E}">
        <p14:creationId xmlns:p14="http://schemas.microsoft.com/office/powerpoint/2010/main" val="398166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uppieren 13" descr="Bücherstapel"/>
          <p:cNvGrpSpPr/>
          <p:nvPr userDrawn="1"/>
        </p:nvGrpSpPr>
        <p:grpSpPr>
          <a:xfrm>
            <a:off x="0" y="0"/>
            <a:ext cx="12190572" cy="6858000"/>
            <a:chOff x="0" y="0"/>
            <a:chExt cx="12190572" cy="6858000"/>
          </a:xfrm>
        </p:grpSpPr>
        <p:sp>
          <p:nvSpPr>
            <p:cNvPr id="13" name="Rechteck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grpSp>
          <p:nvGrpSpPr>
            <p:cNvPr id="12" name="Gruppe 11"/>
            <p:cNvGrpSpPr/>
            <p:nvPr/>
          </p:nvGrpSpPr>
          <p:grpSpPr>
            <a:xfrm>
              <a:off x="0" y="0"/>
              <a:ext cx="4726044" cy="6858000"/>
              <a:chOff x="0" y="0"/>
              <a:chExt cx="4726044" cy="6858000"/>
            </a:xfrm>
          </p:grpSpPr>
          <p:pic>
            <p:nvPicPr>
              <p:cNvPr id="9" name="Bild 8" descr="Bücherstap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hteck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grpSp>
      </p:grpSp>
      <p:sp>
        <p:nvSpPr>
          <p:cNvPr id="2" name="Titel 1"/>
          <p:cNvSpPr>
            <a:spLocks noGrp="1"/>
          </p:cNvSpPr>
          <p:nvPr>
            <p:ph type="ctrTitle" hasCustomPrompt="1"/>
          </p:nvPr>
        </p:nvSpPr>
        <p:spPr>
          <a:xfrm>
            <a:off x="4879346" y="1498601"/>
            <a:ext cx="7008574" cy="3298825"/>
          </a:xfrm>
        </p:spPr>
        <p:txBody>
          <a:bodyPr rtlCol="0">
            <a:normAutofit/>
          </a:bodyPr>
          <a:lstStyle>
            <a:lvl1pPr algn="l">
              <a:lnSpc>
                <a:spcPct val="90000"/>
              </a:lnSpc>
              <a:defRPr sz="5400" b="0" cap="none" spc="0" baseline="0">
                <a:ln w="0"/>
                <a:solidFill>
                  <a:schemeClr val="tx2"/>
                </a:solidFill>
                <a:effectLst/>
              </a:defRPr>
            </a:lvl1pPr>
          </a:lstStyle>
          <a:p>
            <a:pPr rtl="0"/>
            <a:r>
              <a:rPr lang="de-DE" dirty="0"/>
              <a:t>Titelmasterformat durch Klicken bearbeiten</a:t>
            </a:r>
          </a:p>
        </p:txBody>
      </p:sp>
      <p:sp>
        <p:nvSpPr>
          <p:cNvPr id="3" name="Untertitel 2"/>
          <p:cNvSpPr>
            <a:spLocks noGrp="1"/>
          </p:cNvSpPr>
          <p:nvPr>
            <p:ph type="subTitle" idx="1" hasCustomPrompt="1"/>
          </p:nvPr>
        </p:nvSpPr>
        <p:spPr>
          <a:xfrm>
            <a:off x="4879346"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de-DE" dirty="0"/>
              <a:t>Formatvorlage des Untertitelmasters durch Klicken bearbeiten</a:t>
            </a:r>
          </a:p>
        </p:txBody>
      </p:sp>
      <p:pic>
        <p:nvPicPr>
          <p:cNvPr id="4" name="Grafik 3"/>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22000" contrast="7000"/>
                    </a14:imgEffect>
                  </a14:imgLayer>
                </a14:imgProps>
              </a:ext>
              <a:ext uri="{28A0092B-C50C-407E-A947-70E740481C1C}">
                <a14:useLocalDpi xmlns:a14="http://schemas.microsoft.com/office/drawing/2010/main" val="0"/>
              </a:ext>
            </a:extLst>
          </a:blip>
          <a:stretch>
            <a:fillRect/>
          </a:stretch>
        </p:blipFill>
        <p:spPr>
          <a:xfrm>
            <a:off x="11305446" y="-1598"/>
            <a:ext cx="883378" cy="883378"/>
          </a:xfrm>
          <a:prstGeom prst="rect">
            <a:avLst/>
          </a:prstGeom>
        </p:spPr>
      </p:pic>
      <p:sp>
        <p:nvSpPr>
          <p:cNvPr id="6" name="Textfeld 5"/>
          <p:cNvSpPr txBox="1"/>
          <p:nvPr userDrawn="1"/>
        </p:nvSpPr>
        <p:spPr>
          <a:xfrm>
            <a:off x="4870276" y="0"/>
            <a:ext cx="6433422" cy="881780"/>
          </a:xfrm>
          <a:prstGeom prst="rect">
            <a:avLst/>
          </a:prstGeom>
          <a:noFill/>
        </p:spPr>
        <p:txBody>
          <a:bodyPr wrap="square" rtlCol="0">
            <a:spAutoFit/>
          </a:bodyPr>
          <a:lstStyle/>
          <a:p>
            <a:pPr algn="ctr">
              <a:lnSpc>
                <a:spcPct val="95000"/>
              </a:lnSpc>
            </a:pPr>
            <a:endParaRPr lang="de-DE" sz="800" dirty="0">
              <a:solidFill>
                <a:srgbClr val="0070C0"/>
              </a:solidFill>
              <a:latin typeface="Grundschrift" panose="00000500000000000000" pitchFamily="2" charset="0"/>
            </a:endParaRPr>
          </a:p>
          <a:p>
            <a:pPr algn="ctr">
              <a:lnSpc>
                <a:spcPct val="95000"/>
              </a:lnSpc>
            </a:pPr>
            <a:endParaRPr lang="de-DE" sz="800" dirty="0">
              <a:solidFill>
                <a:srgbClr val="0070C0"/>
              </a:solidFill>
              <a:latin typeface="Grundschrift" panose="00000500000000000000" pitchFamily="2" charset="0"/>
            </a:endParaRPr>
          </a:p>
          <a:p>
            <a:pPr algn="ctr">
              <a:lnSpc>
                <a:spcPct val="95000"/>
              </a:lnSpc>
            </a:pPr>
            <a:r>
              <a:rPr lang="de-DE" dirty="0">
                <a:solidFill>
                  <a:srgbClr val="663300"/>
                </a:solidFill>
                <a:latin typeface="Grundschrift" panose="00000500000000000000" pitchFamily="2" charset="0"/>
              </a:rPr>
              <a:t>GRUNDSCHULE</a:t>
            </a:r>
            <a:r>
              <a:rPr lang="de-DE" baseline="0" dirty="0">
                <a:solidFill>
                  <a:srgbClr val="663300"/>
                </a:solidFill>
                <a:latin typeface="Grundschrift" panose="00000500000000000000" pitchFamily="2" charset="0"/>
              </a:rPr>
              <a:t> MITTELESCHENBACH</a:t>
            </a:r>
            <a:endParaRPr lang="de-DE" dirty="0">
              <a:solidFill>
                <a:srgbClr val="663300"/>
              </a:solidFill>
              <a:latin typeface="Grundschrift" panose="00000500000000000000" pitchFamily="2" charset="0"/>
            </a:endParaRPr>
          </a:p>
          <a:p>
            <a:pPr algn="ctr">
              <a:lnSpc>
                <a:spcPct val="95000"/>
              </a:lnSpc>
            </a:pPr>
            <a:r>
              <a:rPr lang="de-DE" sz="1400" dirty="0">
                <a:solidFill>
                  <a:srgbClr val="663300"/>
                </a:solidFill>
                <a:latin typeface="Grundschrift" panose="00000500000000000000" pitchFamily="2" charset="0"/>
              </a:rPr>
              <a:t>VONEINANDER</a:t>
            </a:r>
            <a:r>
              <a:rPr lang="de-DE" sz="1400" baseline="0" dirty="0">
                <a:solidFill>
                  <a:srgbClr val="663300"/>
                </a:solidFill>
                <a:latin typeface="Grundschrift" panose="00000500000000000000" pitchFamily="2" charset="0"/>
              </a:rPr>
              <a:t> LERNEN-MITEINANDER LEBEN</a:t>
            </a:r>
            <a:endParaRPr lang="de-DE" sz="1400" dirty="0">
              <a:solidFill>
                <a:srgbClr val="663300"/>
              </a:solidFill>
              <a:latin typeface="Grundschrift" panose="00000500000000000000" pitchFamily="2" charset="0"/>
            </a:endParaRPr>
          </a:p>
        </p:txBody>
      </p:sp>
      <p:cxnSp>
        <p:nvCxnSpPr>
          <p:cNvPr id="15" name="Gerader Verbinder 14"/>
          <p:cNvCxnSpPr/>
          <p:nvPr userDrawn="1"/>
        </p:nvCxnSpPr>
        <p:spPr>
          <a:xfrm flipH="1">
            <a:off x="4726260" y="881780"/>
            <a:ext cx="7462564" cy="0"/>
          </a:xfrm>
          <a:prstGeom prst="line">
            <a:avLst/>
          </a:prstGeom>
          <a:ln>
            <a:solidFill>
              <a:srgbClr val="663300"/>
            </a:solidFill>
          </a:ln>
        </p:spPr>
        <p:style>
          <a:lnRef idx="1">
            <a:schemeClr val="dk1"/>
          </a:lnRef>
          <a:fillRef idx="0">
            <a:schemeClr val="dk1"/>
          </a:fillRef>
          <a:effectRef idx="0">
            <a:schemeClr val="dk1"/>
          </a:effectRef>
          <a:fontRef idx="minor">
            <a:schemeClr val="tx1"/>
          </a:fontRef>
        </p:style>
      </p:cxnSp>
      <p:sp>
        <p:nvSpPr>
          <p:cNvPr id="16" name="Fußzeilenplatzhalter 15"/>
          <p:cNvSpPr>
            <a:spLocks noGrp="1"/>
          </p:cNvSpPr>
          <p:nvPr>
            <p:ph type="ftr" sz="quarter" idx="10"/>
          </p:nvPr>
        </p:nvSpPr>
        <p:spPr/>
        <p:txBody>
          <a:bodyPr/>
          <a:lstStyle/>
          <a:p>
            <a:pPr algn="r"/>
            <a:r>
              <a:rPr lang="de-DE"/>
              <a:t>Einschulung 19. 03. 2019 / © Karin Raab</a:t>
            </a:r>
            <a:endParaRPr lang="de-DE"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86308" y="91108"/>
            <a:ext cx="10157354" cy="1397000"/>
          </a:xfrm>
        </p:spPr>
        <p:txBody>
          <a:bodyPr rtlCol="0"/>
          <a:lstStyle/>
          <a:p>
            <a:pPr rtl="0"/>
            <a:r>
              <a:rPr lang="de-DE" dirty="0"/>
              <a:t>Titelmasterformat durch Klicken bearbeiten</a:t>
            </a:r>
          </a:p>
        </p:txBody>
      </p:sp>
      <p:sp>
        <p:nvSpPr>
          <p:cNvPr id="3" name="Inhaltsplatzhalter 2"/>
          <p:cNvSpPr>
            <a:spLocks noGrp="1"/>
          </p:cNvSpPr>
          <p:nvPr>
            <p:ph idx="1" hasCustomPrompt="1"/>
          </p:nvPr>
        </p:nvSpPr>
        <p:spPr/>
        <p:txBody>
          <a:bodyPr rtlCol="0"/>
          <a:lstStyle>
            <a:lvl5pPr>
              <a:defRPr/>
            </a:lvl5pPr>
            <a:lvl6pPr>
              <a:defRPr/>
            </a:lvl6pPr>
            <a:lvl7pPr>
              <a:defRPr baseline="0"/>
            </a:lvl7pPr>
            <a:lvl8pPr>
              <a:defRPr baseline="0"/>
            </a:lvl8pPr>
            <a:lvl9pPr>
              <a:defRPr baseline="0"/>
            </a:lvl9pPr>
          </a:lstStyle>
          <a:p>
            <a:pPr lvl="0" rtl="0"/>
            <a:r>
              <a:rPr lang="de-DE" dirty="0"/>
              <a:t>Textmasterformate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10" name="Fußzeilenplatzhalter 9"/>
          <p:cNvSpPr>
            <a:spLocks noGrp="1"/>
          </p:cNvSpPr>
          <p:nvPr>
            <p:ph type="ftr" sz="quarter" idx="10"/>
          </p:nvPr>
        </p:nvSpPr>
        <p:spPr/>
        <p:txBody>
          <a:bodyPr/>
          <a:lstStyle/>
          <a:p>
            <a:pPr algn="r"/>
            <a:r>
              <a:rPr lang="de-DE"/>
              <a:t>Einschulung 19. 03. 2019 / © Karin Raab</a:t>
            </a:r>
            <a:endParaRPr lang="de-DE" dirty="0"/>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dirty="0"/>
              <a:t>Titelmasterformat durch Klicken bearbeiten</a:t>
            </a:r>
          </a:p>
        </p:txBody>
      </p:sp>
      <p:sp>
        <p:nvSpPr>
          <p:cNvPr id="8" name="Fußzeilenplatzhalter 6"/>
          <p:cNvSpPr>
            <a:spLocks noGrp="1"/>
          </p:cNvSpPr>
          <p:nvPr>
            <p:ph type="ftr" sz="quarter" idx="11"/>
          </p:nvPr>
        </p:nvSpPr>
        <p:spPr>
          <a:xfrm>
            <a:off x="4879346" y="6381329"/>
            <a:ext cx="7008574" cy="340148"/>
          </a:xfrm>
          <a:prstGeom prst="rect">
            <a:avLst/>
          </a:prstGeom>
        </p:spPr>
        <p:txBody>
          <a:bodyPr rtlCol="0"/>
          <a:lstStyle>
            <a:lvl1pPr>
              <a:defRPr sz="1200"/>
            </a:lvl1pPr>
          </a:lstStyle>
          <a:p>
            <a:pPr algn="r"/>
            <a:r>
              <a:rPr lang="de-DE"/>
              <a:t>Einschulung 19. 03. 2019 / © Karin Raab</a:t>
            </a:r>
            <a:endParaRPr lang="de-DE" dirty="0"/>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4879346" y="6381329"/>
            <a:ext cx="7008574" cy="340148"/>
          </a:xfrm>
          <a:prstGeom prst="rect">
            <a:avLst/>
          </a:prstGeom>
        </p:spPr>
        <p:txBody>
          <a:bodyPr rtlCol="0"/>
          <a:lstStyle>
            <a:lvl1pPr>
              <a:defRPr sz="1200"/>
            </a:lvl1pPr>
          </a:lstStyle>
          <a:p>
            <a:pPr algn="r"/>
            <a:r>
              <a:rPr lang="de-DE"/>
              <a:t>Einschulung 19. 03. 2019 / © Karin Raab</a:t>
            </a:r>
            <a:endParaRPr lang="de-DE" dirty="0"/>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pSp>
        <p:nvGrpSpPr>
          <p:cNvPr id="7" name="Gruppieren 6"/>
          <p:cNvGrpSpPr/>
          <p:nvPr/>
        </p:nvGrpSpPr>
        <p:grpSpPr>
          <a:xfrm>
            <a:off x="-128" y="0"/>
            <a:ext cx="12188952" cy="6858000"/>
            <a:chOff x="1620" y="0"/>
            <a:chExt cx="12188952" cy="6858000"/>
          </a:xfrm>
        </p:grpSpPr>
        <p:sp>
          <p:nvSpPr>
            <p:cNvPr id="10" name="Rechteck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8" name="Rechteck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grpSp>
      <p:sp>
        <p:nvSpPr>
          <p:cNvPr id="2" name="Titelplatzhalt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de-DE" dirty="0"/>
              <a:t>Titelmasterformat durch Klicken bearbeiten</a:t>
            </a:r>
          </a:p>
        </p:txBody>
      </p:sp>
      <p:sp>
        <p:nvSpPr>
          <p:cNvPr id="3" name="Textplatzhalt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de-DE" dirty="0"/>
              <a:t>Textmasterformate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pic>
        <p:nvPicPr>
          <p:cNvPr id="11" name="Grafik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bright="22000" contrast="7000"/>
                    </a14:imgEffect>
                  </a14:imgLayer>
                </a14:imgProps>
              </a:ext>
              <a:ext uri="{28A0092B-C50C-407E-A947-70E740481C1C}">
                <a14:useLocalDpi xmlns:a14="http://schemas.microsoft.com/office/drawing/2010/main" val="0"/>
              </a:ext>
            </a:extLst>
          </a:blip>
          <a:stretch>
            <a:fillRect/>
          </a:stretch>
        </p:blipFill>
        <p:spPr>
          <a:xfrm>
            <a:off x="11305446" y="-1598"/>
            <a:ext cx="883378" cy="883378"/>
          </a:xfrm>
          <a:prstGeom prst="rect">
            <a:avLst/>
          </a:prstGeom>
        </p:spPr>
      </p:pic>
      <p:sp>
        <p:nvSpPr>
          <p:cNvPr id="12" name="Textfeld 11"/>
          <p:cNvSpPr txBox="1"/>
          <p:nvPr userDrawn="1"/>
        </p:nvSpPr>
        <p:spPr>
          <a:xfrm>
            <a:off x="4870276" y="0"/>
            <a:ext cx="6433422" cy="881780"/>
          </a:xfrm>
          <a:prstGeom prst="rect">
            <a:avLst/>
          </a:prstGeom>
          <a:noFill/>
        </p:spPr>
        <p:txBody>
          <a:bodyPr wrap="square" rtlCol="0">
            <a:spAutoFit/>
          </a:bodyPr>
          <a:lstStyle/>
          <a:p>
            <a:pPr algn="ctr">
              <a:lnSpc>
                <a:spcPct val="95000"/>
              </a:lnSpc>
            </a:pPr>
            <a:endParaRPr lang="de-DE" sz="800" dirty="0">
              <a:solidFill>
                <a:srgbClr val="0070C0"/>
              </a:solidFill>
              <a:latin typeface="Grundschrift" panose="00000500000000000000" pitchFamily="2" charset="0"/>
            </a:endParaRPr>
          </a:p>
          <a:p>
            <a:pPr algn="ctr">
              <a:lnSpc>
                <a:spcPct val="95000"/>
              </a:lnSpc>
            </a:pPr>
            <a:endParaRPr lang="de-DE" sz="800" dirty="0">
              <a:solidFill>
                <a:srgbClr val="0070C0"/>
              </a:solidFill>
              <a:latin typeface="Grundschrift" panose="00000500000000000000" pitchFamily="2" charset="0"/>
            </a:endParaRPr>
          </a:p>
          <a:p>
            <a:pPr algn="ctr">
              <a:lnSpc>
                <a:spcPct val="95000"/>
              </a:lnSpc>
            </a:pPr>
            <a:r>
              <a:rPr lang="de-DE" dirty="0">
                <a:solidFill>
                  <a:srgbClr val="663300"/>
                </a:solidFill>
                <a:latin typeface="Grundschrift" panose="00000500000000000000" pitchFamily="2" charset="0"/>
              </a:rPr>
              <a:t>GRUNDSCHULE</a:t>
            </a:r>
            <a:r>
              <a:rPr lang="de-DE" baseline="0" dirty="0">
                <a:solidFill>
                  <a:srgbClr val="663300"/>
                </a:solidFill>
                <a:latin typeface="Grundschrift" panose="00000500000000000000" pitchFamily="2" charset="0"/>
              </a:rPr>
              <a:t> MITTELESCHENBACH</a:t>
            </a:r>
            <a:endParaRPr lang="de-DE" dirty="0">
              <a:solidFill>
                <a:srgbClr val="663300"/>
              </a:solidFill>
              <a:latin typeface="Grundschrift" panose="00000500000000000000" pitchFamily="2" charset="0"/>
            </a:endParaRPr>
          </a:p>
          <a:p>
            <a:pPr algn="ctr">
              <a:lnSpc>
                <a:spcPct val="95000"/>
              </a:lnSpc>
            </a:pPr>
            <a:r>
              <a:rPr lang="de-DE" sz="1400" dirty="0">
                <a:solidFill>
                  <a:srgbClr val="663300"/>
                </a:solidFill>
                <a:latin typeface="Grundschrift" panose="00000500000000000000" pitchFamily="2" charset="0"/>
              </a:rPr>
              <a:t>VONEINANDER</a:t>
            </a:r>
            <a:r>
              <a:rPr lang="de-DE" sz="1400" baseline="0" dirty="0">
                <a:solidFill>
                  <a:srgbClr val="663300"/>
                </a:solidFill>
                <a:latin typeface="Grundschrift" panose="00000500000000000000" pitchFamily="2" charset="0"/>
              </a:rPr>
              <a:t> LERNEN-MITEINANDER LEBEN</a:t>
            </a:r>
            <a:endParaRPr lang="de-DE" sz="1400" dirty="0">
              <a:solidFill>
                <a:srgbClr val="663300"/>
              </a:solidFill>
              <a:latin typeface="Grundschrift" panose="00000500000000000000" pitchFamily="2" charset="0"/>
            </a:endParaRPr>
          </a:p>
        </p:txBody>
      </p:sp>
      <p:cxnSp>
        <p:nvCxnSpPr>
          <p:cNvPr id="13" name="Gerader Verbinder 12"/>
          <p:cNvCxnSpPr/>
          <p:nvPr userDrawn="1"/>
        </p:nvCxnSpPr>
        <p:spPr>
          <a:xfrm flipH="1">
            <a:off x="4726260" y="881780"/>
            <a:ext cx="7462564" cy="0"/>
          </a:xfrm>
          <a:prstGeom prst="line">
            <a:avLst/>
          </a:prstGeom>
          <a:ln>
            <a:solidFill>
              <a:srgbClr val="663300"/>
            </a:solidFill>
          </a:ln>
        </p:spPr>
        <p:style>
          <a:lnRef idx="1">
            <a:schemeClr val="dk1"/>
          </a:lnRef>
          <a:fillRef idx="0">
            <a:schemeClr val="dk1"/>
          </a:fillRef>
          <a:effectRef idx="0">
            <a:schemeClr val="dk1"/>
          </a:effectRef>
          <a:fontRef idx="minor">
            <a:schemeClr val="tx1"/>
          </a:fontRef>
        </p:style>
      </p:cxnSp>
      <p:sp>
        <p:nvSpPr>
          <p:cNvPr id="14" name="Fußzeilenplatzhalter 6"/>
          <p:cNvSpPr>
            <a:spLocks noGrp="1"/>
          </p:cNvSpPr>
          <p:nvPr>
            <p:ph type="ftr" sz="quarter" idx="3"/>
          </p:nvPr>
        </p:nvSpPr>
        <p:spPr>
          <a:xfrm>
            <a:off x="4879346" y="6381329"/>
            <a:ext cx="7008574" cy="340148"/>
          </a:xfrm>
          <a:prstGeom prst="rect">
            <a:avLst/>
          </a:prstGeom>
        </p:spPr>
        <p:txBody>
          <a:bodyPr rtlCol="0"/>
          <a:lstStyle>
            <a:lvl1pPr>
              <a:defRPr sz="1200"/>
            </a:lvl1pPr>
          </a:lstStyle>
          <a:p>
            <a:pPr algn="r"/>
            <a:r>
              <a:rPr lang="de-DE"/>
              <a:t>Einschulung 19. 03. 2019 / © Karin Raab</a:t>
            </a:r>
            <a:endParaRPr lang="de-DE"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10" r:id="rId3"/>
    <p:sldLayoutId id="214748371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16E50A6-7ACC-F5EC-F57C-A8056401C92B}"/>
              </a:ext>
            </a:extLst>
          </p:cNvPr>
          <p:cNvSpPr>
            <a:spLocks noGrp="1"/>
          </p:cNvSpPr>
          <p:nvPr>
            <p:ph type="ftr" sz="quarter" idx="11"/>
          </p:nvPr>
        </p:nvSpPr>
        <p:spPr/>
        <p:txBody>
          <a:bodyPr/>
          <a:lstStyle/>
          <a:p>
            <a:pPr algn="r"/>
            <a:r>
              <a:rPr lang="de-DE" dirty="0"/>
              <a:t>Einschulung 25. 02. 2026 / © Karin Raab</a:t>
            </a:r>
          </a:p>
        </p:txBody>
      </p:sp>
      <p:pic>
        <p:nvPicPr>
          <p:cNvPr id="10" name="Grafik 9" descr="Ein Bild, das Text enthält.&#10;&#10;Automatisch generierte Beschreibung">
            <a:extLst>
              <a:ext uri="{FF2B5EF4-FFF2-40B4-BE49-F238E27FC236}">
                <a16:creationId xmlns:a16="http://schemas.microsoft.com/office/drawing/2014/main" id="{7151874A-E3A8-415A-3BD9-77AEB5069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588" y="1124744"/>
            <a:ext cx="3610792" cy="5071646"/>
          </a:xfrm>
          <a:prstGeom prst="rect">
            <a:avLst/>
          </a:prstGeom>
        </p:spPr>
      </p:pic>
      <p:sp>
        <p:nvSpPr>
          <p:cNvPr id="14" name="Textfeld 13">
            <a:extLst>
              <a:ext uri="{FF2B5EF4-FFF2-40B4-BE49-F238E27FC236}">
                <a16:creationId xmlns:a16="http://schemas.microsoft.com/office/drawing/2014/main" id="{2EEB7774-BFD2-C855-5E2D-9551A9317538}"/>
              </a:ext>
            </a:extLst>
          </p:cNvPr>
          <p:cNvSpPr txBox="1"/>
          <p:nvPr/>
        </p:nvSpPr>
        <p:spPr>
          <a:xfrm>
            <a:off x="899445" y="1124744"/>
            <a:ext cx="6264696" cy="5016758"/>
          </a:xfrm>
          <a:prstGeom prst="rect">
            <a:avLst/>
          </a:prstGeom>
          <a:noFill/>
        </p:spPr>
        <p:txBody>
          <a:bodyPr wrap="square">
            <a:spAutoFit/>
          </a:bodyPr>
          <a:lstStyle/>
          <a:p>
            <a:r>
              <a:rPr lang="de-DE" sz="8000" b="1" dirty="0">
                <a:solidFill>
                  <a:schemeClr val="accent2">
                    <a:lumMod val="50000"/>
                  </a:schemeClr>
                </a:solidFill>
                <a:latin typeface="Grundschrift" panose="00000500000000000000" pitchFamily="2" charset="0"/>
              </a:rPr>
              <a:t>Herzlich Willkommen</a:t>
            </a:r>
            <a:r>
              <a:rPr lang="de-DE" sz="8000" dirty="0">
                <a:solidFill>
                  <a:schemeClr val="accent2">
                    <a:lumMod val="50000"/>
                  </a:schemeClr>
                </a:solidFill>
                <a:latin typeface="Grundschrift" panose="00000500000000000000" pitchFamily="2" charset="0"/>
              </a:rPr>
              <a:t> </a:t>
            </a:r>
            <a:br>
              <a:rPr lang="de-DE" sz="8000" dirty="0">
                <a:solidFill>
                  <a:schemeClr val="accent2">
                    <a:lumMod val="50000"/>
                  </a:schemeClr>
                </a:solidFill>
                <a:latin typeface="Grundschrift" panose="00000500000000000000" pitchFamily="2" charset="0"/>
              </a:rPr>
            </a:br>
            <a:r>
              <a:rPr lang="de-DE" sz="8000" dirty="0">
                <a:solidFill>
                  <a:schemeClr val="accent2">
                    <a:lumMod val="50000"/>
                  </a:schemeClr>
                </a:solidFill>
                <a:latin typeface="Grundschrift" panose="00000500000000000000" pitchFamily="2" charset="0"/>
              </a:rPr>
              <a:t>zum </a:t>
            </a:r>
          </a:p>
          <a:p>
            <a:r>
              <a:rPr lang="de-DE" sz="8000" b="1" dirty="0">
                <a:solidFill>
                  <a:schemeClr val="accent2">
                    <a:lumMod val="50000"/>
                  </a:schemeClr>
                </a:solidFill>
                <a:latin typeface="Grundschrift" panose="00000500000000000000" pitchFamily="2" charset="0"/>
              </a:rPr>
              <a:t>Elternabend </a:t>
            </a:r>
          </a:p>
        </p:txBody>
      </p:sp>
    </p:spTree>
    <p:extLst>
      <p:ext uri="{BB962C8B-B14F-4D97-AF65-F5344CB8AC3E}">
        <p14:creationId xmlns:p14="http://schemas.microsoft.com/office/powerpoint/2010/main" val="346492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3772" y="476672"/>
            <a:ext cx="10157354" cy="1397000"/>
          </a:xfrm>
        </p:spPr>
        <p:txBody>
          <a:bodyPr rtlCol="0"/>
          <a:lstStyle/>
          <a:p>
            <a:pPr rtl="0"/>
            <a:r>
              <a:rPr lang="de-DE" dirty="0"/>
              <a:t>Schulbereitschaft</a:t>
            </a:r>
          </a:p>
        </p:txBody>
      </p:sp>
      <p:pic>
        <p:nvPicPr>
          <p:cNvPr id="16" name="Grafik 15" descr="Ein Bild, das Text enthält.&#10;&#10;Automatisch generierte Beschreibung">
            <a:extLst>
              <a:ext uri="{FF2B5EF4-FFF2-40B4-BE49-F238E27FC236}">
                <a16:creationId xmlns:a16="http://schemas.microsoft.com/office/drawing/2014/main" id="{142AD40B-213A-DCA8-CAA9-5D6CE1CD0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964" y="1873672"/>
            <a:ext cx="8712968" cy="4805791"/>
          </a:xfrm>
          <a:prstGeom prst="rect">
            <a:avLst/>
          </a:prstGeom>
        </p:spPr>
      </p:pic>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65820" y="918452"/>
            <a:ext cx="7848872" cy="5706177"/>
          </a:xfrm>
          <a:prstGeom prst="rect">
            <a:avLst/>
          </a:prstGeom>
          <a:noFill/>
        </p:spPr>
        <p:txBody>
          <a:bodyPr wrap="square" rtlCol="0">
            <a:spAutoFit/>
          </a:bodyPr>
          <a:lstStyle/>
          <a:p>
            <a:pPr algn="ctr">
              <a:lnSpc>
                <a:spcPct val="95000"/>
              </a:lnSpc>
            </a:pPr>
            <a:endParaRPr lang="de-DE" sz="4800" i="1" dirty="0">
              <a:solidFill>
                <a:srgbClr val="663300"/>
              </a:solidFill>
              <a:latin typeface="Grundschrift" panose="00000500000000000000" pitchFamily="2" charset="0"/>
            </a:endParaRPr>
          </a:p>
          <a:p>
            <a:pPr algn="ctr">
              <a:lnSpc>
                <a:spcPct val="95000"/>
              </a:lnSpc>
            </a:pPr>
            <a:endParaRPr lang="de-DE" sz="4800" i="1" dirty="0">
              <a:solidFill>
                <a:srgbClr val="663300"/>
              </a:solidFill>
              <a:latin typeface="Grundschrift" panose="00000500000000000000" pitchFamily="2" charset="0"/>
            </a:endParaRPr>
          </a:p>
          <a:p>
            <a:pPr algn="ctr">
              <a:lnSpc>
                <a:spcPct val="95000"/>
              </a:lnSpc>
            </a:pPr>
            <a:r>
              <a:rPr lang="de-DE" sz="4800" i="1" dirty="0">
                <a:solidFill>
                  <a:srgbClr val="663300"/>
                </a:solidFill>
                <a:latin typeface="Grundschrift" panose="00000500000000000000" pitchFamily="2" charset="0"/>
              </a:rPr>
              <a:t>Im Kopf muss immer etwas Platz frei bleiben: für die Flausen und die Phantasie.</a:t>
            </a:r>
          </a:p>
          <a:p>
            <a:pPr algn="ctr">
              <a:lnSpc>
                <a:spcPct val="95000"/>
              </a:lnSpc>
            </a:pPr>
            <a:endParaRPr lang="de-DE" sz="4800" dirty="0">
              <a:solidFill>
                <a:srgbClr val="663300"/>
              </a:solidFill>
              <a:latin typeface="Grundschrift" panose="00000500000000000000" pitchFamily="2" charset="0"/>
            </a:endParaRPr>
          </a:p>
          <a:p>
            <a:pPr algn="ctr">
              <a:lnSpc>
                <a:spcPct val="95000"/>
              </a:lnSpc>
            </a:pPr>
            <a:endParaRPr lang="de-DE" sz="4800" dirty="0">
              <a:solidFill>
                <a:srgbClr val="663300"/>
              </a:solidFill>
              <a:latin typeface="Grundschrift" panose="00000500000000000000" pitchFamily="2" charset="0"/>
            </a:endParaRPr>
          </a:p>
          <a:p>
            <a:pPr algn="ctr">
              <a:lnSpc>
                <a:spcPct val="95000"/>
              </a:lnSpc>
            </a:pPr>
            <a:endParaRPr lang="de-DE" sz="4800" dirty="0">
              <a:solidFill>
                <a:srgbClr val="663300"/>
              </a:solidFill>
              <a:latin typeface="Grundschrift" panose="00000500000000000000" pitchFamily="2" charset="0"/>
            </a:endParaRPr>
          </a:p>
        </p:txBody>
      </p:sp>
      <p:sp>
        <p:nvSpPr>
          <p:cNvPr id="3" name="Fußzeilenplatzhalter 2"/>
          <p:cNvSpPr>
            <a:spLocks noGrp="1"/>
          </p:cNvSpPr>
          <p:nvPr>
            <p:ph type="ftr" sz="quarter" idx="11"/>
          </p:nvPr>
        </p:nvSpPr>
        <p:spPr/>
        <p:txBody>
          <a:bodyPr/>
          <a:lstStyle/>
          <a:p>
            <a:pPr algn="r"/>
            <a:r>
              <a:rPr lang="de-DE" dirty="0"/>
              <a:t>Einschulung 25. 02. 2026 / © Karin Raab</a:t>
            </a:r>
          </a:p>
        </p:txBody>
      </p:sp>
      <p:pic>
        <p:nvPicPr>
          <p:cNvPr id="5" name="Grafik 4">
            <a:extLst>
              <a:ext uri="{FF2B5EF4-FFF2-40B4-BE49-F238E27FC236}">
                <a16:creationId xmlns:a16="http://schemas.microsoft.com/office/drawing/2014/main" id="{BB248E75-0237-2E81-89F4-DD70B6D2F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692" y="922171"/>
            <a:ext cx="2221004" cy="5229200"/>
          </a:xfrm>
          <a:prstGeom prst="rect">
            <a:avLst/>
          </a:prstGeom>
        </p:spPr>
      </p:pic>
    </p:spTree>
    <p:extLst>
      <p:ext uri="{BB962C8B-B14F-4D97-AF65-F5344CB8AC3E}">
        <p14:creationId xmlns:p14="http://schemas.microsoft.com/office/powerpoint/2010/main" val="329099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CCFB88-D5A7-F349-EB1A-43CAC4BED1B5}"/>
              </a:ext>
            </a:extLst>
          </p:cNvPr>
          <p:cNvSpPr>
            <a:spLocks noGrp="1"/>
          </p:cNvSpPr>
          <p:nvPr>
            <p:ph type="title"/>
          </p:nvPr>
        </p:nvSpPr>
        <p:spPr>
          <a:xfrm>
            <a:off x="1107945" y="304800"/>
            <a:ext cx="10157354" cy="1397000"/>
          </a:xfrm>
        </p:spPr>
        <p:txBody>
          <a:bodyPr/>
          <a:lstStyle/>
          <a:p>
            <a:r>
              <a:rPr lang="de-DE" dirty="0"/>
              <a:t>Themen des heutigen Abends:</a:t>
            </a:r>
          </a:p>
        </p:txBody>
      </p:sp>
      <p:sp>
        <p:nvSpPr>
          <p:cNvPr id="3" name="Inhaltsplatzhalter 2">
            <a:extLst>
              <a:ext uri="{FF2B5EF4-FFF2-40B4-BE49-F238E27FC236}">
                <a16:creationId xmlns:a16="http://schemas.microsoft.com/office/drawing/2014/main" id="{D200A22B-EB2B-300C-A5E8-6436AE08D385}"/>
              </a:ext>
            </a:extLst>
          </p:cNvPr>
          <p:cNvSpPr>
            <a:spLocks noGrp="1"/>
          </p:cNvSpPr>
          <p:nvPr>
            <p:ph idx="1"/>
          </p:nvPr>
        </p:nvSpPr>
        <p:spPr>
          <a:xfrm>
            <a:off x="477788" y="1701799"/>
            <a:ext cx="11305256" cy="4679529"/>
          </a:xfrm>
        </p:spPr>
        <p:txBody>
          <a:bodyPr>
            <a:normAutofit/>
          </a:bodyPr>
          <a:lstStyle/>
          <a:p>
            <a:r>
              <a:rPr lang="de-DE" dirty="0"/>
              <a:t>Schulrechtliche Vorgaben zur Einschulung im Schuljahr 2026/27</a:t>
            </a:r>
          </a:p>
          <a:p>
            <a:r>
              <a:rPr lang="de-DE" dirty="0"/>
              <a:t>Einschulungskorridor</a:t>
            </a:r>
          </a:p>
          <a:p>
            <a:r>
              <a:rPr lang="de-DE" dirty="0"/>
              <a:t>Antrag auf Zurückstellung</a:t>
            </a:r>
          </a:p>
          <a:p>
            <a:r>
              <a:rPr lang="de-DE" dirty="0"/>
              <a:t>Kinder mit vermutetem oder festgestelltem sonderpädagogischen Förderbedarf</a:t>
            </a:r>
          </a:p>
          <a:p>
            <a:r>
              <a:rPr lang="de-DE" dirty="0"/>
              <a:t>Anmeldetag – Einschulungsscreening</a:t>
            </a:r>
          </a:p>
          <a:p>
            <a:r>
              <a:rPr lang="de-DE" dirty="0"/>
              <a:t>Persönlicher Austausch</a:t>
            </a:r>
          </a:p>
          <a:p>
            <a:endParaRPr lang="de-DE" dirty="0"/>
          </a:p>
        </p:txBody>
      </p:sp>
      <p:sp>
        <p:nvSpPr>
          <p:cNvPr id="4" name="Fußzeilenplatzhalter 3">
            <a:extLst>
              <a:ext uri="{FF2B5EF4-FFF2-40B4-BE49-F238E27FC236}">
                <a16:creationId xmlns:a16="http://schemas.microsoft.com/office/drawing/2014/main" id="{7222D63B-7944-3623-BE0C-7DD43AB324FD}"/>
              </a:ext>
            </a:extLst>
          </p:cNvPr>
          <p:cNvSpPr>
            <a:spLocks noGrp="1"/>
          </p:cNvSpPr>
          <p:nvPr>
            <p:ph type="ftr" sz="quarter" idx="10"/>
          </p:nvPr>
        </p:nvSpPr>
        <p:spPr/>
        <p:txBody>
          <a:bodyPr/>
          <a:lstStyle/>
          <a:p>
            <a:pPr algn="r"/>
            <a:r>
              <a:rPr lang="de-DE" dirty="0"/>
              <a:t>Einschulung 25. 02. 2026/ © Karin Raab</a:t>
            </a:r>
          </a:p>
        </p:txBody>
      </p:sp>
    </p:spTree>
    <p:extLst>
      <p:ext uri="{BB962C8B-B14F-4D97-AF65-F5344CB8AC3E}">
        <p14:creationId xmlns:p14="http://schemas.microsoft.com/office/powerpoint/2010/main" val="263237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5780" y="980728"/>
            <a:ext cx="11449272" cy="1440160"/>
          </a:xfrm>
        </p:spPr>
        <p:txBody>
          <a:bodyPr rtlCol="0">
            <a:normAutofit/>
          </a:bodyPr>
          <a:lstStyle/>
          <a:p>
            <a:pPr algn="ctr" rtl="0"/>
            <a:r>
              <a:rPr lang="de-DE" dirty="0"/>
              <a:t>Aufnahme in die Grundschule zum Schuljahr 2026/27</a:t>
            </a:r>
          </a:p>
        </p:txBody>
      </p:sp>
      <p:sp>
        <p:nvSpPr>
          <p:cNvPr id="4" name="Fußzeilenplatzhalter 3"/>
          <p:cNvSpPr>
            <a:spLocks noGrp="1"/>
          </p:cNvSpPr>
          <p:nvPr>
            <p:ph type="ftr" sz="quarter" idx="10"/>
          </p:nvPr>
        </p:nvSpPr>
        <p:spPr/>
        <p:txBody>
          <a:bodyPr/>
          <a:lstStyle/>
          <a:p>
            <a:pPr algn="r"/>
            <a:r>
              <a:rPr lang="de-DE" dirty="0"/>
              <a:t>Einschulung 25. 02. 2026 / © Karin Raab</a:t>
            </a:r>
          </a:p>
        </p:txBody>
      </p:sp>
      <p:graphicFrame>
        <p:nvGraphicFramePr>
          <p:cNvPr id="8" name="Tabelle 7">
            <a:extLst>
              <a:ext uri="{FF2B5EF4-FFF2-40B4-BE49-F238E27FC236}">
                <a16:creationId xmlns:a16="http://schemas.microsoft.com/office/drawing/2014/main" id="{7D6C8BEA-E78F-D2C0-2B34-671FB56BCB1C}"/>
              </a:ext>
            </a:extLst>
          </p:cNvPr>
          <p:cNvGraphicFramePr>
            <a:graphicFrameLocks noGrp="1"/>
          </p:cNvGraphicFramePr>
          <p:nvPr>
            <p:extLst>
              <p:ext uri="{D42A27DB-BD31-4B8C-83A1-F6EECF244321}">
                <p14:modId xmlns:p14="http://schemas.microsoft.com/office/powerpoint/2010/main" val="1404563858"/>
              </p:ext>
            </p:extLst>
          </p:nvPr>
        </p:nvGraphicFramePr>
        <p:xfrm>
          <a:off x="302976" y="2780928"/>
          <a:ext cx="11521280" cy="2499360"/>
        </p:xfrm>
        <a:graphic>
          <a:graphicData uri="http://schemas.openxmlformats.org/drawingml/2006/table">
            <a:tbl>
              <a:tblPr firstRow="1" bandRow="1">
                <a:tableStyleId>{3B4B98B0-60AC-42C2-AFA5-B58CD77FA1E5}</a:tableStyleId>
              </a:tblPr>
              <a:tblGrid>
                <a:gridCol w="2304256">
                  <a:extLst>
                    <a:ext uri="{9D8B030D-6E8A-4147-A177-3AD203B41FA5}">
                      <a16:colId xmlns:a16="http://schemas.microsoft.com/office/drawing/2014/main" val="2190349266"/>
                    </a:ext>
                  </a:extLst>
                </a:gridCol>
                <a:gridCol w="2304256">
                  <a:extLst>
                    <a:ext uri="{9D8B030D-6E8A-4147-A177-3AD203B41FA5}">
                      <a16:colId xmlns:a16="http://schemas.microsoft.com/office/drawing/2014/main" val="3126526320"/>
                    </a:ext>
                  </a:extLst>
                </a:gridCol>
                <a:gridCol w="2304256">
                  <a:extLst>
                    <a:ext uri="{9D8B030D-6E8A-4147-A177-3AD203B41FA5}">
                      <a16:colId xmlns:a16="http://schemas.microsoft.com/office/drawing/2014/main" val="453947203"/>
                    </a:ext>
                  </a:extLst>
                </a:gridCol>
                <a:gridCol w="2304256">
                  <a:extLst>
                    <a:ext uri="{9D8B030D-6E8A-4147-A177-3AD203B41FA5}">
                      <a16:colId xmlns:a16="http://schemas.microsoft.com/office/drawing/2014/main" val="2179508903"/>
                    </a:ext>
                  </a:extLst>
                </a:gridCol>
                <a:gridCol w="2304256">
                  <a:extLst>
                    <a:ext uri="{9D8B030D-6E8A-4147-A177-3AD203B41FA5}">
                      <a16:colId xmlns:a16="http://schemas.microsoft.com/office/drawing/2014/main" val="1332460123"/>
                    </a:ext>
                  </a:extLst>
                </a:gridCol>
              </a:tblGrid>
              <a:tr h="370840">
                <a:tc>
                  <a:txBody>
                    <a:bodyPr/>
                    <a:lstStyle/>
                    <a:p>
                      <a:pPr algn="ctr"/>
                      <a:r>
                        <a:rPr lang="de-DE" sz="2000" dirty="0">
                          <a:solidFill>
                            <a:srgbClr val="0070C0"/>
                          </a:solidFill>
                        </a:rPr>
                        <a:t>Zurückgestellte aus</a:t>
                      </a:r>
                      <a:r>
                        <a:rPr lang="de-DE" sz="2000" baseline="0" dirty="0">
                          <a:solidFill>
                            <a:srgbClr val="0070C0"/>
                          </a:solidFill>
                        </a:rPr>
                        <a:t> dem Vorjahr</a:t>
                      </a:r>
                      <a:endParaRPr lang="de-DE" sz="2000" dirty="0">
                        <a:solidFill>
                          <a:srgbClr val="0070C0"/>
                        </a:solidFill>
                      </a:endParaRPr>
                    </a:p>
                  </a:txBody>
                  <a:tcPr/>
                </a:tc>
                <a:tc>
                  <a:txBody>
                    <a:bodyPr/>
                    <a:lstStyle/>
                    <a:p>
                      <a:pPr algn="ctr"/>
                      <a:r>
                        <a:rPr lang="de-DE" sz="2000" dirty="0">
                          <a:solidFill>
                            <a:srgbClr val="0070C0"/>
                          </a:solidFill>
                        </a:rPr>
                        <a:t>Schulpflichtige</a:t>
                      </a:r>
                    </a:p>
                  </a:txBody>
                  <a:tcPr/>
                </a:tc>
                <a:tc>
                  <a:txBody>
                    <a:bodyPr/>
                    <a:lstStyle/>
                    <a:p>
                      <a:pPr algn="ctr"/>
                      <a:r>
                        <a:rPr lang="de-DE" sz="2000" dirty="0">
                          <a:solidFill>
                            <a:srgbClr val="0070C0"/>
                          </a:solidFill>
                        </a:rPr>
                        <a:t>„Einschulungs-korridor</a:t>
                      </a:r>
                      <a:r>
                        <a:rPr lang="de-DE" sz="2000" baseline="0" dirty="0">
                          <a:solidFill>
                            <a:srgbClr val="0070C0"/>
                          </a:solidFill>
                        </a:rPr>
                        <a:t>- Kinder“</a:t>
                      </a:r>
                      <a:endParaRPr lang="de-DE" sz="2000" dirty="0">
                        <a:solidFill>
                          <a:srgbClr val="0070C0"/>
                        </a:solidFill>
                      </a:endParaRPr>
                    </a:p>
                  </a:txBody>
                  <a:tcPr/>
                </a:tc>
                <a:tc>
                  <a:txBody>
                    <a:bodyPr/>
                    <a:lstStyle/>
                    <a:p>
                      <a:pPr algn="ctr"/>
                      <a:r>
                        <a:rPr lang="de-DE" sz="2000" dirty="0">
                          <a:solidFill>
                            <a:srgbClr val="0070C0"/>
                          </a:solidFill>
                        </a:rPr>
                        <a:t>Auf Antrag</a:t>
                      </a:r>
                    </a:p>
                  </a:txBody>
                  <a:tcPr/>
                </a:tc>
                <a:tc>
                  <a:txBody>
                    <a:bodyPr/>
                    <a:lstStyle/>
                    <a:p>
                      <a:pPr algn="ctr"/>
                      <a:r>
                        <a:rPr lang="de-DE" sz="2000" dirty="0">
                          <a:solidFill>
                            <a:srgbClr val="0070C0"/>
                          </a:solidFill>
                        </a:rPr>
                        <a:t>Auf Antrag mit </a:t>
                      </a:r>
                      <a:r>
                        <a:rPr lang="de-DE" sz="2000" dirty="0" err="1">
                          <a:solidFill>
                            <a:srgbClr val="0070C0"/>
                          </a:solidFill>
                        </a:rPr>
                        <a:t>schulpsycholo-gischem</a:t>
                      </a:r>
                      <a:r>
                        <a:rPr lang="de-DE" sz="2000" baseline="0" dirty="0">
                          <a:solidFill>
                            <a:srgbClr val="0070C0"/>
                          </a:solidFill>
                        </a:rPr>
                        <a:t> Gutachten</a:t>
                      </a:r>
                      <a:endParaRPr lang="de-DE" sz="2000" dirty="0">
                        <a:solidFill>
                          <a:srgbClr val="0070C0"/>
                        </a:solidFill>
                      </a:endParaRPr>
                    </a:p>
                  </a:txBody>
                  <a:tcPr/>
                </a:tc>
                <a:extLst>
                  <a:ext uri="{0D108BD9-81ED-4DB2-BD59-A6C34878D82A}">
                    <a16:rowId xmlns:a16="http://schemas.microsoft.com/office/drawing/2014/main" val="3990010875"/>
                  </a:ext>
                </a:extLst>
              </a:tr>
              <a:tr h="370840">
                <a:tc>
                  <a:txBody>
                    <a:bodyPr/>
                    <a:lstStyle/>
                    <a:p>
                      <a:pPr algn="ctr"/>
                      <a:r>
                        <a:rPr lang="de-DE" dirty="0"/>
                        <a:t>01.10. 2018</a:t>
                      </a:r>
                    </a:p>
                    <a:p>
                      <a:pPr algn="ctr"/>
                      <a:r>
                        <a:rPr lang="de-DE" dirty="0"/>
                        <a:t>bis</a:t>
                      </a:r>
                    </a:p>
                    <a:p>
                      <a:pPr algn="ctr"/>
                      <a:r>
                        <a:rPr lang="de-DE" dirty="0"/>
                        <a:t>30. 09.</a:t>
                      </a:r>
                      <a:r>
                        <a:rPr lang="de-DE" baseline="0" dirty="0"/>
                        <a:t> 2019</a:t>
                      </a:r>
                      <a:endParaRPr lang="de-DE" dirty="0"/>
                    </a:p>
                  </a:txBody>
                  <a:tcPr/>
                </a:tc>
                <a:tc>
                  <a:txBody>
                    <a:bodyPr/>
                    <a:lstStyle/>
                    <a:p>
                      <a:pPr algn="ctr"/>
                      <a:r>
                        <a:rPr lang="de-DE" dirty="0"/>
                        <a:t>01.10. 2019</a:t>
                      </a:r>
                    </a:p>
                    <a:p>
                      <a:pPr algn="ctr"/>
                      <a:r>
                        <a:rPr lang="de-DE" dirty="0"/>
                        <a:t>bis</a:t>
                      </a:r>
                    </a:p>
                    <a:p>
                      <a:pPr algn="ctr"/>
                      <a:r>
                        <a:rPr lang="de-DE" dirty="0"/>
                        <a:t>30. 09. 2020</a:t>
                      </a:r>
                    </a:p>
                  </a:txBody>
                  <a:tcPr/>
                </a:tc>
                <a:tc>
                  <a:txBody>
                    <a:bodyPr/>
                    <a:lstStyle/>
                    <a:p>
                      <a:pPr marL="0" indent="0" algn="ctr">
                        <a:buNone/>
                      </a:pPr>
                      <a:r>
                        <a:rPr lang="de-DE" dirty="0"/>
                        <a:t>01. 07. 2020</a:t>
                      </a:r>
                    </a:p>
                    <a:p>
                      <a:pPr marL="0" indent="0" algn="ctr">
                        <a:buNone/>
                      </a:pPr>
                      <a:r>
                        <a:rPr lang="de-DE" dirty="0"/>
                        <a:t>bis</a:t>
                      </a:r>
                    </a:p>
                    <a:p>
                      <a:pPr marL="0" indent="0" algn="ctr">
                        <a:buNone/>
                      </a:pPr>
                      <a:r>
                        <a:rPr lang="de-DE" dirty="0"/>
                        <a:t>30. 09. 2020</a:t>
                      </a:r>
                    </a:p>
                  </a:txBody>
                  <a:tcPr/>
                </a:tc>
                <a:tc>
                  <a:txBody>
                    <a:bodyPr/>
                    <a:lstStyle/>
                    <a:p>
                      <a:pPr marL="0" indent="0" algn="ctr">
                        <a:buNone/>
                      </a:pPr>
                      <a:r>
                        <a:rPr lang="de-DE" dirty="0"/>
                        <a:t>01. 10. 2020</a:t>
                      </a:r>
                    </a:p>
                    <a:p>
                      <a:pPr marL="0" indent="0" algn="ctr">
                        <a:buNone/>
                      </a:pPr>
                      <a:r>
                        <a:rPr lang="de-DE" dirty="0"/>
                        <a:t>bis</a:t>
                      </a:r>
                    </a:p>
                    <a:p>
                      <a:pPr marL="0" indent="0" algn="ctr">
                        <a:buNone/>
                      </a:pPr>
                      <a:r>
                        <a:rPr lang="de-DE" dirty="0"/>
                        <a:t>31. 12. 2020</a:t>
                      </a:r>
                    </a:p>
                  </a:txBody>
                  <a:tcPr/>
                </a:tc>
                <a:tc>
                  <a:txBody>
                    <a:bodyPr/>
                    <a:lstStyle/>
                    <a:p>
                      <a:pPr marL="0" indent="0" algn="ctr">
                        <a:buNone/>
                      </a:pPr>
                      <a:endParaRPr lang="de-DE" dirty="0"/>
                    </a:p>
                    <a:p>
                      <a:pPr marL="0" indent="0" algn="ctr">
                        <a:buNone/>
                      </a:pPr>
                      <a:r>
                        <a:rPr lang="de-DE" dirty="0"/>
                        <a:t>ab</a:t>
                      </a:r>
                      <a:r>
                        <a:rPr lang="de-DE" baseline="0" dirty="0"/>
                        <a:t> dem</a:t>
                      </a:r>
                    </a:p>
                    <a:p>
                      <a:pPr marL="0" indent="0" algn="ctr">
                        <a:buNone/>
                      </a:pPr>
                      <a:r>
                        <a:rPr lang="de-DE" baseline="0" dirty="0"/>
                        <a:t> 01. 01. 2021</a:t>
                      </a:r>
                      <a:endParaRPr lang="de-DE" dirty="0"/>
                    </a:p>
                  </a:txBody>
                  <a:tcPr/>
                </a:tc>
                <a:extLst>
                  <a:ext uri="{0D108BD9-81ED-4DB2-BD59-A6C34878D82A}">
                    <a16:rowId xmlns:a16="http://schemas.microsoft.com/office/drawing/2014/main" val="477113175"/>
                  </a:ext>
                </a:extLst>
              </a:tr>
            </a:tbl>
          </a:graphicData>
        </a:graphic>
      </p:graphicFrame>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4DB1B-8364-C297-64FD-388A1F1B5190}"/>
              </a:ext>
            </a:extLst>
          </p:cNvPr>
          <p:cNvSpPr>
            <a:spLocks noGrp="1"/>
          </p:cNvSpPr>
          <p:nvPr>
            <p:ph type="title"/>
          </p:nvPr>
        </p:nvSpPr>
        <p:spPr>
          <a:xfrm>
            <a:off x="418912" y="249084"/>
            <a:ext cx="11554148" cy="1353289"/>
          </a:xfrm>
        </p:spPr>
        <p:txBody>
          <a:bodyPr/>
          <a:lstStyle/>
          <a:p>
            <a:r>
              <a:rPr lang="de-DE" dirty="0"/>
              <a:t>Einschulungskorridor</a:t>
            </a:r>
          </a:p>
        </p:txBody>
      </p:sp>
      <p:sp>
        <p:nvSpPr>
          <p:cNvPr id="3" name="Inhaltsplatzhalter 2">
            <a:extLst>
              <a:ext uri="{FF2B5EF4-FFF2-40B4-BE49-F238E27FC236}">
                <a16:creationId xmlns:a16="http://schemas.microsoft.com/office/drawing/2014/main" id="{914E034B-9DF2-92DB-8063-8FE4812BA454}"/>
              </a:ext>
            </a:extLst>
          </p:cNvPr>
          <p:cNvSpPr>
            <a:spLocks noGrp="1"/>
          </p:cNvSpPr>
          <p:nvPr>
            <p:ph idx="1"/>
          </p:nvPr>
        </p:nvSpPr>
        <p:spPr>
          <a:xfrm>
            <a:off x="477788" y="1602372"/>
            <a:ext cx="11292125" cy="5006543"/>
          </a:xfrm>
        </p:spPr>
        <p:txBody>
          <a:bodyPr>
            <a:normAutofit fontScale="25000" lnSpcReduction="20000"/>
          </a:bodyPr>
          <a:lstStyle/>
          <a:p>
            <a:r>
              <a:rPr lang="de-DE" sz="8000" b="1" dirty="0">
                <a:solidFill>
                  <a:srgbClr val="0070C0"/>
                </a:solidFill>
                <a:effectLst/>
                <a:latin typeface="+mj-lt"/>
              </a:rPr>
              <a:t>Wen betrifft es?</a:t>
            </a:r>
            <a:br>
              <a:rPr lang="de-DE" sz="8000" dirty="0">
                <a:effectLst/>
                <a:latin typeface="+mj-lt"/>
              </a:rPr>
            </a:br>
            <a:r>
              <a:rPr lang="de-DE" sz="8000" dirty="0">
                <a:effectLst/>
                <a:latin typeface="+mj-lt"/>
              </a:rPr>
              <a:t>Kinder, die im Zeitraum vom </a:t>
            </a:r>
            <a:r>
              <a:rPr lang="de-DE" sz="8000" b="1" dirty="0">
                <a:solidFill>
                  <a:srgbClr val="0070C0"/>
                </a:solidFill>
                <a:effectLst/>
                <a:latin typeface="+mj-lt"/>
              </a:rPr>
              <a:t>1. Juli bis zum 30. September sechs Jahre alt </a:t>
            </a:r>
            <a:r>
              <a:rPr lang="de-DE" sz="8000" dirty="0">
                <a:effectLst/>
                <a:latin typeface="+mj-lt"/>
              </a:rPr>
              <a:t>werden, können schulpflichtig werden.</a:t>
            </a:r>
            <a:endParaRPr lang="de-DE" sz="8000" dirty="0">
              <a:latin typeface="+mj-lt"/>
            </a:endParaRPr>
          </a:p>
          <a:p>
            <a:r>
              <a:rPr lang="de-DE" sz="8000" b="1" dirty="0">
                <a:solidFill>
                  <a:srgbClr val="0070C0"/>
                </a:solidFill>
                <a:effectLst/>
                <a:latin typeface="+mj-lt"/>
              </a:rPr>
              <a:t>Was ist zu beachten? </a:t>
            </a:r>
            <a:r>
              <a:rPr lang="de-DE" sz="8000" dirty="0">
                <a:effectLst/>
                <a:latin typeface="+mj-lt"/>
              </a:rPr>
              <a:t>Die Kinder durchlaufen ebenso wie alle anderen Kinder das Anmelde- und Einschulungsverfahren.</a:t>
            </a:r>
          </a:p>
          <a:p>
            <a:pPr>
              <a:buFont typeface="Arial" panose="020B0604020202020204" pitchFamily="34" charset="0"/>
              <a:buChar char="•"/>
            </a:pPr>
            <a:r>
              <a:rPr lang="de-DE" sz="8000" dirty="0">
                <a:effectLst/>
                <a:latin typeface="+mj-lt"/>
              </a:rPr>
              <a:t>Die Schule berät auf der Grundlage der gewonnenen Ergebnisse die Erziehungsberechtigten und spricht eine Empfehlung aus. </a:t>
            </a:r>
          </a:p>
          <a:p>
            <a:pPr>
              <a:buFont typeface="Arial" panose="020B0604020202020204" pitchFamily="34" charset="0"/>
              <a:buChar char="•"/>
            </a:pPr>
            <a:r>
              <a:rPr lang="de-DE" sz="8000" dirty="0">
                <a:effectLst/>
                <a:latin typeface="+mj-lt"/>
              </a:rPr>
              <a:t>Die Erziehungsberechtigten entscheiden dann, ob ihr Kind bereits zum kommenden Schuljahr oder erst im darauffolgenden Schuljahr eingeschult wird.</a:t>
            </a:r>
          </a:p>
          <a:p>
            <a:pPr>
              <a:buFont typeface="Arial" panose="020B0604020202020204" pitchFamily="34" charset="0"/>
              <a:buChar char="•"/>
            </a:pPr>
            <a:r>
              <a:rPr lang="de-DE" sz="8000" dirty="0">
                <a:effectLst/>
                <a:latin typeface="+mj-lt"/>
              </a:rPr>
              <a:t>Wenn die Erziehungsberechtigten die Einschulung auf das folgende Schuljahr verschieben möchten, müssen sie das der Schule im Schuljahr 2025/26 </a:t>
            </a:r>
            <a:r>
              <a:rPr lang="de-DE" sz="8000" b="1" u="sng" dirty="0">
                <a:solidFill>
                  <a:srgbClr val="0070C0"/>
                </a:solidFill>
                <a:effectLst/>
                <a:latin typeface="+mj-lt"/>
              </a:rPr>
              <a:t>bis spätestens </a:t>
            </a:r>
            <a:r>
              <a:rPr lang="de-DE" sz="8000" b="1" u="sng" dirty="0">
                <a:solidFill>
                  <a:srgbClr val="0070C0"/>
                </a:solidFill>
                <a:latin typeface="+mj-lt"/>
              </a:rPr>
              <a:t>27</a:t>
            </a:r>
            <a:r>
              <a:rPr lang="de-DE" sz="8000" b="1" u="sng" dirty="0">
                <a:solidFill>
                  <a:srgbClr val="0070C0"/>
                </a:solidFill>
                <a:effectLst/>
                <a:latin typeface="+mj-lt"/>
              </a:rPr>
              <a:t>. März 2026 </a:t>
            </a:r>
            <a:r>
              <a:rPr lang="de-DE" sz="8000" dirty="0">
                <a:effectLst/>
                <a:latin typeface="+mj-lt"/>
              </a:rPr>
              <a:t>schriftlich mitteilen. </a:t>
            </a:r>
            <a:r>
              <a:rPr lang="de-DE" sz="8000" b="1" dirty="0">
                <a:solidFill>
                  <a:srgbClr val="0070C0"/>
                </a:solidFill>
                <a:effectLst/>
                <a:latin typeface="+mj-lt"/>
              </a:rPr>
              <a:t>Fristverlängerung ist nicht möglich</a:t>
            </a:r>
            <a:r>
              <a:rPr lang="de-DE" sz="8000" b="1" dirty="0">
                <a:solidFill>
                  <a:srgbClr val="0070C0"/>
                </a:solidFill>
                <a:latin typeface="+mj-lt"/>
              </a:rPr>
              <a:t>!</a:t>
            </a:r>
            <a:endParaRPr lang="de-DE" sz="8000" b="1" dirty="0">
              <a:solidFill>
                <a:srgbClr val="0070C0"/>
              </a:solidFill>
              <a:effectLst/>
              <a:latin typeface="+mj-lt"/>
            </a:endParaRPr>
          </a:p>
          <a:p>
            <a:pPr>
              <a:buFont typeface="Arial" panose="020B0604020202020204" pitchFamily="34" charset="0"/>
              <a:buChar char="•"/>
            </a:pPr>
            <a:r>
              <a:rPr lang="de-DE" sz="8000" dirty="0">
                <a:effectLst/>
                <a:latin typeface="+mj-lt"/>
              </a:rPr>
              <a:t>Geben die Eltern bis 27. März keine schriftliche Erklärung ab, wird ihr Kind zum kommenden Schuljahr (Schuljahr 2026/27) schulpflichtig.</a:t>
            </a:r>
          </a:p>
          <a:p>
            <a:endParaRPr lang="de-DE" dirty="0"/>
          </a:p>
        </p:txBody>
      </p:sp>
    </p:spTree>
    <p:extLst>
      <p:ext uri="{BB962C8B-B14F-4D97-AF65-F5344CB8AC3E}">
        <p14:creationId xmlns:p14="http://schemas.microsoft.com/office/powerpoint/2010/main" val="17278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4DB1B-8364-C297-64FD-388A1F1B5190}"/>
              </a:ext>
            </a:extLst>
          </p:cNvPr>
          <p:cNvSpPr>
            <a:spLocks noGrp="1"/>
          </p:cNvSpPr>
          <p:nvPr>
            <p:ph type="title"/>
          </p:nvPr>
        </p:nvSpPr>
        <p:spPr>
          <a:xfrm>
            <a:off x="418912" y="249084"/>
            <a:ext cx="11554148" cy="1353289"/>
          </a:xfrm>
        </p:spPr>
        <p:txBody>
          <a:bodyPr/>
          <a:lstStyle/>
          <a:p>
            <a:r>
              <a:rPr lang="de-DE" dirty="0"/>
              <a:t>Antrag auf Zurückstellung</a:t>
            </a:r>
          </a:p>
        </p:txBody>
      </p:sp>
      <p:sp>
        <p:nvSpPr>
          <p:cNvPr id="3" name="Inhaltsplatzhalter 2">
            <a:extLst>
              <a:ext uri="{FF2B5EF4-FFF2-40B4-BE49-F238E27FC236}">
                <a16:creationId xmlns:a16="http://schemas.microsoft.com/office/drawing/2014/main" id="{914E034B-9DF2-92DB-8063-8FE4812BA454}"/>
              </a:ext>
            </a:extLst>
          </p:cNvPr>
          <p:cNvSpPr>
            <a:spLocks noGrp="1"/>
          </p:cNvSpPr>
          <p:nvPr>
            <p:ph idx="1"/>
          </p:nvPr>
        </p:nvSpPr>
        <p:spPr>
          <a:xfrm>
            <a:off x="300905" y="1602373"/>
            <a:ext cx="11587015" cy="5006543"/>
          </a:xfrm>
        </p:spPr>
        <p:txBody>
          <a:bodyPr>
            <a:normAutofit lnSpcReduction="10000"/>
          </a:bodyPr>
          <a:lstStyle/>
          <a:p>
            <a:r>
              <a:rPr lang="de-DE" dirty="0">
                <a:effectLst/>
                <a:latin typeface="+mj-lt"/>
              </a:rPr>
              <a:t>Die Kinder erreichen das </a:t>
            </a:r>
            <a:r>
              <a:rPr lang="de-DE" b="1" dirty="0">
                <a:solidFill>
                  <a:srgbClr val="0070C0"/>
                </a:solidFill>
                <a:effectLst/>
                <a:latin typeface="+mj-lt"/>
              </a:rPr>
              <a:t>6. Lebensjahr bis 30. 06. 2026</a:t>
            </a:r>
          </a:p>
          <a:p>
            <a:r>
              <a:rPr lang="de-DE" dirty="0">
                <a:effectLst/>
                <a:latin typeface="+mj-lt"/>
              </a:rPr>
              <a:t>Ein schulpflichtiges Kind muss in jedem Fall an der zuständigen Schule angemeldet werden. </a:t>
            </a:r>
            <a:endParaRPr lang="de-DE" dirty="0">
              <a:latin typeface="+mj-lt"/>
            </a:endParaRPr>
          </a:p>
          <a:p>
            <a:r>
              <a:rPr lang="de-DE" dirty="0"/>
              <a:t>Ausnahme: </a:t>
            </a:r>
            <a:r>
              <a:rPr lang="de-DE" b="1" dirty="0">
                <a:solidFill>
                  <a:srgbClr val="0070C0"/>
                </a:solidFill>
              </a:rPr>
              <a:t>schwerwiegende Entwicklungsverzögerungen</a:t>
            </a:r>
            <a:r>
              <a:rPr lang="de-DE" dirty="0"/>
              <a:t>, die aufgrund körperlicher, geistiger oder sozialer Entwicklung erfolgreiches Lernen nicht gewährleisten.</a:t>
            </a:r>
          </a:p>
          <a:p>
            <a:r>
              <a:rPr lang="de-DE" b="1" dirty="0">
                <a:solidFill>
                  <a:srgbClr val="0070C0"/>
                </a:solidFill>
              </a:rPr>
              <a:t>Sonderpädagogischer Förderbedarf ist KEIN Grund für Zurückstellung!</a:t>
            </a:r>
          </a:p>
          <a:p>
            <a:r>
              <a:rPr lang="de-DE" b="1" dirty="0">
                <a:solidFill>
                  <a:srgbClr val="0070C0"/>
                </a:solidFill>
              </a:rPr>
              <a:t>Entscheidung über Zurückstellung trifft aufnehmende Schule</a:t>
            </a:r>
            <a:r>
              <a:rPr lang="de-DE" dirty="0"/>
              <a:t>.</a:t>
            </a:r>
          </a:p>
          <a:p>
            <a:r>
              <a:rPr lang="de-DE" dirty="0"/>
              <a:t>Zurückstellung kann zwischen </a:t>
            </a:r>
            <a:r>
              <a:rPr lang="de-DE" b="1" dirty="0">
                <a:solidFill>
                  <a:srgbClr val="0070C0"/>
                </a:solidFill>
              </a:rPr>
              <a:t>Schulanmeldung</a:t>
            </a:r>
            <a:r>
              <a:rPr lang="de-DE" dirty="0"/>
              <a:t> und </a:t>
            </a:r>
            <a:r>
              <a:rPr lang="de-DE" b="1" dirty="0">
                <a:solidFill>
                  <a:srgbClr val="0070C0"/>
                </a:solidFill>
              </a:rPr>
              <a:t>Schuljahresbeginn</a:t>
            </a:r>
            <a:r>
              <a:rPr lang="de-DE" dirty="0"/>
              <a:t> erfolgen.</a:t>
            </a:r>
          </a:p>
          <a:p>
            <a:r>
              <a:rPr lang="de-DE" dirty="0"/>
              <a:t>Zurückstellung in der Grundschule ist </a:t>
            </a:r>
            <a:r>
              <a:rPr lang="de-DE" b="1" dirty="0">
                <a:solidFill>
                  <a:srgbClr val="0070C0"/>
                </a:solidFill>
              </a:rPr>
              <a:t>nur einmal </a:t>
            </a:r>
            <a:r>
              <a:rPr lang="de-DE" dirty="0"/>
              <a:t>zulässig.</a:t>
            </a:r>
          </a:p>
          <a:p>
            <a:endParaRPr lang="de-DE" dirty="0"/>
          </a:p>
          <a:p>
            <a:endParaRPr lang="de-DE" i="1" dirty="0">
              <a:latin typeface="+mj-lt"/>
            </a:endParaRPr>
          </a:p>
          <a:p>
            <a:pPr marL="0" indent="0">
              <a:buNone/>
            </a:pPr>
            <a:endParaRPr lang="de-DE" dirty="0"/>
          </a:p>
        </p:txBody>
      </p:sp>
    </p:spTree>
    <p:extLst>
      <p:ext uri="{BB962C8B-B14F-4D97-AF65-F5344CB8AC3E}">
        <p14:creationId xmlns:p14="http://schemas.microsoft.com/office/powerpoint/2010/main" val="419900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4DB1B-8364-C297-64FD-388A1F1B5190}"/>
              </a:ext>
            </a:extLst>
          </p:cNvPr>
          <p:cNvSpPr>
            <a:spLocks noGrp="1"/>
          </p:cNvSpPr>
          <p:nvPr>
            <p:ph type="title"/>
          </p:nvPr>
        </p:nvSpPr>
        <p:spPr>
          <a:xfrm>
            <a:off x="470132" y="908720"/>
            <a:ext cx="11554148" cy="1353289"/>
          </a:xfrm>
        </p:spPr>
        <p:txBody>
          <a:bodyPr/>
          <a:lstStyle/>
          <a:p>
            <a:r>
              <a:rPr lang="de-DE" dirty="0"/>
              <a:t>Kinder mit vermutetem/festgestelltem sonderpädagogischen Förderbedarf</a:t>
            </a:r>
          </a:p>
        </p:txBody>
      </p:sp>
      <p:sp>
        <p:nvSpPr>
          <p:cNvPr id="3" name="Inhaltsplatzhalter 2">
            <a:extLst>
              <a:ext uri="{FF2B5EF4-FFF2-40B4-BE49-F238E27FC236}">
                <a16:creationId xmlns:a16="http://schemas.microsoft.com/office/drawing/2014/main" id="{914E034B-9DF2-92DB-8063-8FE4812BA454}"/>
              </a:ext>
            </a:extLst>
          </p:cNvPr>
          <p:cNvSpPr>
            <a:spLocks noGrp="1"/>
          </p:cNvSpPr>
          <p:nvPr>
            <p:ph idx="1"/>
          </p:nvPr>
        </p:nvSpPr>
        <p:spPr>
          <a:xfrm>
            <a:off x="477788" y="2564904"/>
            <a:ext cx="11410132" cy="4922971"/>
          </a:xfrm>
        </p:spPr>
        <p:txBody>
          <a:bodyPr>
            <a:normAutofit/>
          </a:bodyPr>
          <a:lstStyle/>
          <a:p>
            <a:pPr>
              <a:buFont typeface="Arial" panose="020B0604020202020204" pitchFamily="34" charset="0"/>
              <a:buChar char="•"/>
            </a:pPr>
            <a:r>
              <a:rPr lang="de-DE" sz="2200" dirty="0">
                <a:effectLst/>
                <a:latin typeface="+mj-lt"/>
              </a:rPr>
              <a:t>Schulpflichtige Kinder </a:t>
            </a:r>
            <a:r>
              <a:rPr lang="de-DE" sz="2200" b="1" dirty="0">
                <a:solidFill>
                  <a:srgbClr val="0000FF"/>
                </a:solidFill>
                <a:effectLst/>
                <a:latin typeface="+mj-lt"/>
              </a:rPr>
              <a:t>mit sonderpädagogischem Förderbedarf </a:t>
            </a:r>
            <a:r>
              <a:rPr lang="de-DE" sz="2200" dirty="0">
                <a:effectLst/>
                <a:latin typeface="+mj-lt"/>
              </a:rPr>
              <a:t>erfüllen ihre Schulpflicht durch den Besuch der </a:t>
            </a:r>
            <a:r>
              <a:rPr lang="de-DE" sz="2200" b="1" dirty="0">
                <a:solidFill>
                  <a:srgbClr val="0000FF"/>
                </a:solidFill>
                <a:effectLst/>
                <a:latin typeface="+mj-lt"/>
              </a:rPr>
              <a:t>allgemeinen Schule oder der Förderschule</a:t>
            </a:r>
            <a:r>
              <a:rPr lang="de-DE" sz="2200" dirty="0">
                <a:effectLst/>
                <a:latin typeface="+mj-lt"/>
              </a:rPr>
              <a:t>. </a:t>
            </a:r>
          </a:p>
          <a:p>
            <a:pPr>
              <a:buFont typeface="Arial" panose="020B0604020202020204" pitchFamily="34" charset="0"/>
              <a:buChar char="•"/>
            </a:pPr>
            <a:r>
              <a:rPr lang="de-DE" sz="2200" dirty="0">
                <a:effectLst/>
                <a:latin typeface="+mj-lt"/>
              </a:rPr>
              <a:t>Die </a:t>
            </a:r>
            <a:r>
              <a:rPr lang="de-DE" sz="2200" b="1" dirty="0">
                <a:solidFill>
                  <a:srgbClr val="0000FF"/>
                </a:solidFill>
                <a:effectLst/>
                <a:latin typeface="+mj-lt"/>
              </a:rPr>
              <a:t>Erziehungsberechtigten entscheiden</a:t>
            </a:r>
            <a:r>
              <a:rPr lang="de-DE" sz="2200" b="1" dirty="0">
                <a:solidFill>
                  <a:srgbClr val="0000FF"/>
                </a:solidFill>
                <a:latin typeface="+mj-lt"/>
              </a:rPr>
              <a:t> </a:t>
            </a:r>
            <a:r>
              <a:rPr lang="de-DE" sz="2200" dirty="0">
                <a:effectLst/>
                <a:latin typeface="+mj-lt"/>
              </a:rPr>
              <a:t>über den </a:t>
            </a:r>
            <a:r>
              <a:rPr lang="de-DE" sz="2200" b="1" dirty="0">
                <a:solidFill>
                  <a:srgbClr val="0000FF"/>
                </a:solidFill>
                <a:effectLst/>
                <a:latin typeface="+mj-lt"/>
              </a:rPr>
              <a:t>Lernort</a:t>
            </a:r>
            <a:r>
              <a:rPr lang="de-DE" sz="2200" b="1" dirty="0">
                <a:solidFill>
                  <a:srgbClr val="0000FF"/>
                </a:solidFill>
                <a:latin typeface="+mj-lt"/>
              </a:rPr>
              <a:t> ihres Kindes</a:t>
            </a:r>
            <a:r>
              <a:rPr lang="de-DE" sz="2200" dirty="0">
                <a:solidFill>
                  <a:srgbClr val="0000FF"/>
                </a:solidFill>
                <a:latin typeface="+mj-lt"/>
              </a:rPr>
              <a:t>.</a:t>
            </a:r>
            <a:endParaRPr lang="de-DE" sz="2200" dirty="0">
              <a:effectLst/>
              <a:latin typeface="+mj-lt"/>
            </a:endParaRPr>
          </a:p>
          <a:p>
            <a:pPr>
              <a:buFont typeface="Arial" panose="020B0604020202020204" pitchFamily="34" charset="0"/>
              <a:buChar char="•"/>
            </a:pPr>
            <a:r>
              <a:rPr lang="de-DE" sz="2200" dirty="0">
                <a:effectLst/>
                <a:latin typeface="+mj-lt"/>
              </a:rPr>
              <a:t>Die </a:t>
            </a:r>
            <a:r>
              <a:rPr lang="de-DE" sz="2200" b="1" dirty="0">
                <a:solidFill>
                  <a:srgbClr val="0000FF"/>
                </a:solidFill>
                <a:effectLst/>
                <a:latin typeface="+mj-lt"/>
              </a:rPr>
              <a:t>Aufnahme an der Förderschule </a:t>
            </a:r>
            <a:r>
              <a:rPr lang="de-DE" sz="2200" dirty="0">
                <a:effectLst/>
                <a:latin typeface="+mj-lt"/>
              </a:rPr>
              <a:t>setzt die Erstellung eines </a:t>
            </a:r>
            <a:r>
              <a:rPr lang="de-DE" sz="2200" b="1" dirty="0">
                <a:solidFill>
                  <a:srgbClr val="0000FF"/>
                </a:solidFill>
                <a:effectLst/>
                <a:latin typeface="+mj-lt"/>
              </a:rPr>
              <a:t>sonderpädagogischen Gutachtens </a:t>
            </a:r>
            <a:r>
              <a:rPr lang="de-DE" sz="2200" dirty="0">
                <a:effectLst/>
                <a:latin typeface="+mj-lt"/>
              </a:rPr>
              <a:t>voraus. </a:t>
            </a:r>
          </a:p>
          <a:p>
            <a:pPr marL="0" indent="0">
              <a:buNone/>
            </a:pPr>
            <a:endParaRPr lang="de-DE" dirty="0"/>
          </a:p>
        </p:txBody>
      </p:sp>
      <p:sp>
        <p:nvSpPr>
          <p:cNvPr id="4" name="Fußzeilenplatzhalter 3">
            <a:extLst>
              <a:ext uri="{FF2B5EF4-FFF2-40B4-BE49-F238E27FC236}">
                <a16:creationId xmlns:a16="http://schemas.microsoft.com/office/drawing/2014/main" id="{D2547EB8-DE7B-ED90-62E2-DA33C14C7626}"/>
              </a:ext>
            </a:extLst>
          </p:cNvPr>
          <p:cNvSpPr>
            <a:spLocks noGrp="1"/>
          </p:cNvSpPr>
          <p:nvPr>
            <p:ph type="ftr" sz="quarter" idx="10"/>
          </p:nvPr>
        </p:nvSpPr>
        <p:spPr/>
        <p:txBody>
          <a:bodyPr/>
          <a:lstStyle/>
          <a:p>
            <a:pPr algn="r"/>
            <a:r>
              <a:rPr lang="de-DE" dirty="0"/>
              <a:t>Einschulung 25. 02. 2026 / © Karin Raa</a:t>
            </a:r>
          </a:p>
        </p:txBody>
      </p:sp>
    </p:spTree>
    <p:extLst>
      <p:ext uri="{BB962C8B-B14F-4D97-AF65-F5344CB8AC3E}">
        <p14:creationId xmlns:p14="http://schemas.microsoft.com/office/powerpoint/2010/main" val="296388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028" y="293440"/>
            <a:ext cx="10157354" cy="1397000"/>
          </a:xfrm>
        </p:spPr>
        <p:txBody>
          <a:bodyPr>
            <a:normAutofit/>
          </a:bodyPr>
          <a:lstStyle/>
          <a:p>
            <a:r>
              <a:rPr lang="de-DE" dirty="0"/>
              <a:t>Anmeldetag: 11. 03. 2026</a:t>
            </a:r>
          </a:p>
        </p:txBody>
      </p:sp>
      <p:sp>
        <p:nvSpPr>
          <p:cNvPr id="3" name="Inhaltsplatzhalter 2"/>
          <p:cNvSpPr>
            <a:spLocks noGrp="1"/>
          </p:cNvSpPr>
          <p:nvPr>
            <p:ph idx="1"/>
          </p:nvPr>
        </p:nvSpPr>
        <p:spPr>
          <a:xfrm>
            <a:off x="405780" y="1987185"/>
            <a:ext cx="11233248" cy="4394143"/>
          </a:xfrm>
        </p:spPr>
        <p:txBody>
          <a:bodyPr>
            <a:normAutofit/>
          </a:bodyPr>
          <a:lstStyle/>
          <a:p>
            <a:r>
              <a:rPr lang="de-DE" dirty="0"/>
              <a:t>vorbereitete amtliche Unterlagen  </a:t>
            </a:r>
            <a:r>
              <a:rPr lang="de-DE" b="1" u="sng" dirty="0">
                <a:solidFill>
                  <a:srgbClr val="0070C0"/>
                </a:solidFill>
              </a:rPr>
              <a:t>PLUS</a:t>
            </a:r>
          </a:p>
          <a:p>
            <a:r>
              <a:rPr lang="de-DE" b="1" dirty="0">
                <a:solidFill>
                  <a:srgbClr val="0070C0"/>
                </a:solidFill>
              </a:rPr>
              <a:t>Geburtsurkunde</a:t>
            </a:r>
            <a:r>
              <a:rPr lang="de-DE" dirty="0"/>
              <a:t> bzw. </a:t>
            </a:r>
            <a:r>
              <a:rPr lang="de-DE" b="1" dirty="0">
                <a:solidFill>
                  <a:srgbClr val="0070C0"/>
                </a:solidFill>
              </a:rPr>
              <a:t>Familienstammbuch</a:t>
            </a:r>
            <a:r>
              <a:rPr lang="de-DE" dirty="0"/>
              <a:t> (Kopie)</a:t>
            </a:r>
          </a:p>
          <a:p>
            <a:r>
              <a:rPr lang="de-DE" dirty="0"/>
              <a:t>ggf. </a:t>
            </a:r>
            <a:r>
              <a:rPr lang="de-DE" b="1" dirty="0">
                <a:solidFill>
                  <a:srgbClr val="0070C0"/>
                </a:solidFill>
              </a:rPr>
              <a:t>Kopie des Sorgerechtsbeschluss</a:t>
            </a:r>
            <a:r>
              <a:rPr lang="de-DE" dirty="0"/>
              <a:t> </a:t>
            </a:r>
          </a:p>
          <a:p>
            <a:r>
              <a:rPr lang="de-DE" b="1" dirty="0">
                <a:solidFill>
                  <a:srgbClr val="0070C0"/>
                </a:solidFill>
              </a:rPr>
              <a:t>Früherkennungsuntersuchung U9 bzw. Impfpass </a:t>
            </a:r>
            <a:r>
              <a:rPr lang="de-DE" dirty="0"/>
              <a:t>(Kopie der U9 und des Masernschutzes); </a:t>
            </a:r>
            <a:r>
              <a:rPr lang="de-DE" b="1" dirty="0">
                <a:solidFill>
                  <a:srgbClr val="0070C0"/>
                </a:solidFill>
              </a:rPr>
              <a:t>Schuleingangsuntersuchung</a:t>
            </a:r>
          </a:p>
          <a:p>
            <a:r>
              <a:rPr lang="de-DE" dirty="0"/>
              <a:t>ggf. </a:t>
            </a:r>
            <a:r>
              <a:rPr lang="de-DE" b="1" dirty="0">
                <a:solidFill>
                  <a:srgbClr val="0070C0"/>
                </a:solidFill>
              </a:rPr>
              <a:t>Zurückstellungsantrag des vergangenen Schuljahres</a:t>
            </a:r>
          </a:p>
          <a:p>
            <a:pPr marL="0" indent="0">
              <a:buNone/>
            </a:pPr>
            <a:endParaRPr lang="de-DE" dirty="0"/>
          </a:p>
        </p:txBody>
      </p:sp>
      <p:sp>
        <p:nvSpPr>
          <p:cNvPr id="4" name="Fußzeilenplatzhalter 3"/>
          <p:cNvSpPr>
            <a:spLocks noGrp="1"/>
          </p:cNvSpPr>
          <p:nvPr>
            <p:ph type="ftr" sz="quarter" idx="10"/>
          </p:nvPr>
        </p:nvSpPr>
        <p:spPr/>
        <p:txBody>
          <a:bodyPr/>
          <a:lstStyle/>
          <a:p>
            <a:pPr algn="r"/>
            <a:r>
              <a:rPr lang="de-DE" dirty="0"/>
              <a:t>Einschulung 25. 02. 2026 / © Karin Raab</a:t>
            </a:r>
          </a:p>
        </p:txBody>
      </p:sp>
    </p:spTree>
    <p:extLst>
      <p:ext uri="{BB962C8B-B14F-4D97-AF65-F5344CB8AC3E}">
        <p14:creationId xmlns:p14="http://schemas.microsoft.com/office/powerpoint/2010/main" val="214863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621804" y="259072"/>
            <a:ext cx="10513168" cy="1465684"/>
          </a:xfrm>
        </p:spPr>
        <p:txBody>
          <a:bodyPr/>
          <a:lstStyle/>
          <a:p>
            <a:r>
              <a:rPr lang="de-DE" dirty="0"/>
              <a:t>Einschulungsscreening</a:t>
            </a:r>
            <a:endParaRPr lang="de-DE" altLang="de-DE" dirty="0">
              <a:solidFill>
                <a:srgbClr val="FF0000"/>
              </a:solidFill>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34571" y="1124744"/>
            <a:ext cx="389840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333772" y="4869160"/>
            <a:ext cx="11521280" cy="1144929"/>
          </a:xfrm>
          <a:prstGeom prst="rect">
            <a:avLst/>
          </a:prstGeom>
          <a:noFill/>
        </p:spPr>
        <p:txBody>
          <a:bodyPr wrap="square" rtlCol="0">
            <a:spAutoFit/>
          </a:bodyPr>
          <a:lstStyle/>
          <a:p>
            <a:pPr marL="342900" indent="-342900">
              <a:lnSpc>
                <a:spcPct val="95000"/>
              </a:lnSpc>
              <a:buFont typeface="Arial" panose="020B0604020202020204" pitchFamily="34" charset="0"/>
              <a:buChar char="•"/>
            </a:pPr>
            <a:r>
              <a:rPr lang="de-DE" b="1" dirty="0">
                <a:solidFill>
                  <a:srgbClr val="0070C0"/>
                </a:solidFill>
              </a:rPr>
              <a:t>Screening: Mittwoch, 11. 03. 2026</a:t>
            </a:r>
            <a:endParaRPr lang="de-DE" dirty="0"/>
          </a:p>
          <a:p>
            <a:pPr marL="342900" indent="-342900">
              <a:lnSpc>
                <a:spcPct val="95000"/>
              </a:lnSpc>
              <a:buFont typeface="Arial" panose="020B0604020202020204" pitchFamily="34" charset="0"/>
              <a:buChar char="•"/>
            </a:pPr>
            <a:r>
              <a:rPr lang="de-DE" b="1" dirty="0">
                <a:solidFill>
                  <a:srgbClr val="0070C0"/>
                </a:solidFill>
              </a:rPr>
              <a:t>Lehrerkonferenz entscheidet</a:t>
            </a:r>
            <a:r>
              <a:rPr lang="de-DE" dirty="0"/>
              <a:t> nach Beratung mit Kinderhaus über </a:t>
            </a:r>
            <a:r>
              <a:rPr lang="de-DE" b="1" dirty="0">
                <a:solidFill>
                  <a:srgbClr val="0070C0"/>
                </a:solidFill>
              </a:rPr>
              <a:t>Schulbereitschaft</a:t>
            </a:r>
            <a:r>
              <a:rPr lang="de-DE" dirty="0"/>
              <a:t> (Einschulung bzw. mögliche Zurückstellung)</a:t>
            </a:r>
          </a:p>
        </p:txBody>
      </p:sp>
      <p:sp>
        <p:nvSpPr>
          <p:cNvPr id="3" name="Fußzeilenplatzhalter 2"/>
          <p:cNvSpPr>
            <a:spLocks noGrp="1"/>
          </p:cNvSpPr>
          <p:nvPr>
            <p:ph type="ftr" sz="quarter" idx="10"/>
          </p:nvPr>
        </p:nvSpPr>
        <p:spPr/>
        <p:txBody>
          <a:bodyPr/>
          <a:lstStyle/>
          <a:p>
            <a:pPr algn="r"/>
            <a:r>
              <a:rPr lang="de-DE" dirty="0"/>
              <a:t>Einschulung 25. 02. 2026 / © Karin Raab</a:t>
            </a:r>
          </a:p>
        </p:txBody>
      </p:sp>
    </p:spTree>
    <p:extLst>
      <p:ext uri="{BB962C8B-B14F-4D97-AF65-F5344CB8AC3E}">
        <p14:creationId xmlns:p14="http://schemas.microsoft.com/office/powerpoint/2010/main" val="175800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E47F3-4EA9-0A4B-97FB-2CD8064CAA53}"/>
              </a:ext>
            </a:extLst>
          </p:cNvPr>
          <p:cNvSpPr>
            <a:spLocks noGrp="1"/>
          </p:cNvSpPr>
          <p:nvPr>
            <p:ph type="title"/>
          </p:nvPr>
        </p:nvSpPr>
        <p:spPr>
          <a:xfrm>
            <a:off x="-242292" y="-243408"/>
            <a:ext cx="10652859" cy="2200672"/>
          </a:xfrm>
        </p:spPr>
        <p:txBody>
          <a:bodyPr>
            <a:normAutofit/>
          </a:bodyPr>
          <a:lstStyle/>
          <a:p>
            <a:pPr algn="ctr"/>
            <a:r>
              <a:rPr lang="de-DE" sz="4000" dirty="0"/>
              <a:t>Gruppeneinteilung-Screening, </a:t>
            </a:r>
            <a:br>
              <a:rPr lang="de-DE" sz="4000" dirty="0"/>
            </a:br>
            <a:r>
              <a:rPr lang="de-DE" sz="4000" dirty="0"/>
              <a:t>Mittwoch, 11. 03. 2026</a:t>
            </a:r>
          </a:p>
        </p:txBody>
      </p:sp>
      <p:graphicFrame>
        <p:nvGraphicFramePr>
          <p:cNvPr id="4" name="Tabelle 4">
            <a:extLst>
              <a:ext uri="{FF2B5EF4-FFF2-40B4-BE49-F238E27FC236}">
                <a16:creationId xmlns:a16="http://schemas.microsoft.com/office/drawing/2014/main" id="{BE453892-12DE-2741-8E5F-6170E5B27848}"/>
              </a:ext>
            </a:extLst>
          </p:cNvPr>
          <p:cNvGraphicFramePr>
            <a:graphicFrameLocks noGrp="1"/>
          </p:cNvGraphicFramePr>
          <p:nvPr>
            <p:extLst>
              <p:ext uri="{D42A27DB-BD31-4B8C-83A1-F6EECF244321}">
                <p14:modId xmlns:p14="http://schemas.microsoft.com/office/powerpoint/2010/main" val="2967782374"/>
              </p:ext>
            </p:extLst>
          </p:nvPr>
        </p:nvGraphicFramePr>
        <p:xfrm>
          <a:off x="189756" y="1936649"/>
          <a:ext cx="11557283" cy="4948510"/>
        </p:xfrm>
        <a:graphic>
          <a:graphicData uri="http://schemas.openxmlformats.org/drawingml/2006/table">
            <a:tbl>
              <a:tblPr firstRow="1" bandRow="1">
                <a:tableStyleId>{3B4B98B0-60AC-42C2-AFA5-B58CD77FA1E5}</a:tableStyleId>
              </a:tblPr>
              <a:tblGrid>
                <a:gridCol w="5868651">
                  <a:extLst>
                    <a:ext uri="{9D8B030D-6E8A-4147-A177-3AD203B41FA5}">
                      <a16:colId xmlns:a16="http://schemas.microsoft.com/office/drawing/2014/main" val="3932862132"/>
                    </a:ext>
                  </a:extLst>
                </a:gridCol>
                <a:gridCol w="5472608">
                  <a:extLst>
                    <a:ext uri="{9D8B030D-6E8A-4147-A177-3AD203B41FA5}">
                      <a16:colId xmlns:a16="http://schemas.microsoft.com/office/drawing/2014/main" val="1868105209"/>
                    </a:ext>
                  </a:extLst>
                </a:gridCol>
                <a:gridCol w="216024">
                  <a:extLst>
                    <a:ext uri="{9D8B030D-6E8A-4147-A177-3AD203B41FA5}">
                      <a16:colId xmlns:a16="http://schemas.microsoft.com/office/drawing/2014/main" val="4121702153"/>
                    </a:ext>
                  </a:extLst>
                </a:gridCol>
              </a:tblGrid>
              <a:tr h="833710">
                <a:tc>
                  <a:txBody>
                    <a:bodyPr/>
                    <a:lstStyle/>
                    <a:p>
                      <a:r>
                        <a:rPr lang="de-DE" dirty="0">
                          <a:solidFill>
                            <a:srgbClr val="0070C0"/>
                          </a:solidFill>
                        </a:rPr>
                        <a:t>Gruppe 1:</a:t>
                      </a:r>
                    </a:p>
                    <a:p>
                      <a:r>
                        <a:rPr lang="de-DE" dirty="0">
                          <a:solidFill>
                            <a:srgbClr val="0070C0"/>
                          </a:solidFill>
                        </a:rPr>
                        <a:t>13.00 – 13.45 Uhr</a:t>
                      </a:r>
                    </a:p>
                  </a:txBody>
                  <a:tcPr/>
                </a:tc>
                <a:tc>
                  <a:txBody>
                    <a:bodyPr/>
                    <a:lstStyle/>
                    <a:p>
                      <a:r>
                        <a:rPr lang="de-DE" dirty="0">
                          <a:solidFill>
                            <a:srgbClr val="0070C0"/>
                          </a:solidFill>
                        </a:rPr>
                        <a:t>Gruppe 2:</a:t>
                      </a:r>
                    </a:p>
                    <a:p>
                      <a:r>
                        <a:rPr lang="de-DE" dirty="0">
                          <a:solidFill>
                            <a:srgbClr val="0070C0"/>
                          </a:solidFill>
                        </a:rPr>
                        <a:t>14.15 – 15.00 Uhr</a:t>
                      </a:r>
                    </a:p>
                  </a:txBody>
                  <a:tcPr/>
                </a:tc>
                <a:tc>
                  <a:txBody>
                    <a:bodyPr/>
                    <a:lstStyle/>
                    <a:p>
                      <a:endParaRPr lang="de-DE" dirty="0">
                        <a:solidFill>
                          <a:srgbClr val="0070C0"/>
                        </a:solidFill>
                      </a:endParaRPr>
                    </a:p>
                  </a:txBody>
                  <a:tcPr/>
                </a:tc>
                <a:extLst>
                  <a:ext uri="{0D108BD9-81ED-4DB2-BD59-A6C34878D82A}">
                    <a16:rowId xmlns:a16="http://schemas.microsoft.com/office/drawing/2014/main" val="2353692123"/>
                  </a:ext>
                </a:extLst>
              </a:tr>
              <a:tr h="3828891">
                <a:tc>
                  <a:txBody>
                    <a:bodyPr/>
                    <a:lstStyle/>
                    <a:p>
                      <a:r>
                        <a:rPr lang="de-DE" sz="2200" dirty="0" err="1"/>
                        <a:t>Carkay</a:t>
                      </a:r>
                      <a:r>
                        <a:rPr lang="de-DE" sz="2200" dirty="0"/>
                        <a:t> Arlind</a:t>
                      </a:r>
                    </a:p>
                    <a:p>
                      <a:r>
                        <a:rPr lang="de-DE" sz="2200" dirty="0" err="1"/>
                        <a:t>Gracklauer</a:t>
                      </a:r>
                      <a:r>
                        <a:rPr lang="de-DE" sz="2200" dirty="0"/>
                        <a:t> Jakob</a:t>
                      </a:r>
                    </a:p>
                    <a:p>
                      <a:r>
                        <a:rPr lang="de-DE" sz="2200"/>
                        <a:t>Schlund </a:t>
                      </a:r>
                      <a:r>
                        <a:rPr lang="de-DE" sz="2200" dirty="0"/>
                        <a:t>Johanna</a:t>
                      </a:r>
                    </a:p>
                    <a:p>
                      <a:r>
                        <a:rPr lang="de-DE" sz="2200" dirty="0"/>
                        <a:t>Wächter Maxim</a:t>
                      </a:r>
                    </a:p>
                    <a:p>
                      <a:r>
                        <a:rPr lang="de-DE" sz="2200" dirty="0"/>
                        <a:t>Wendler Nele</a:t>
                      </a:r>
                    </a:p>
                    <a:p>
                      <a:r>
                        <a:rPr lang="de-DE" sz="2200" dirty="0" err="1"/>
                        <a:t>Wochele</a:t>
                      </a:r>
                      <a:r>
                        <a:rPr lang="de-DE" sz="2200" dirty="0"/>
                        <a:t> Eileen</a:t>
                      </a:r>
                    </a:p>
                    <a:p>
                      <a:r>
                        <a:rPr lang="de-DE" sz="2200" dirty="0"/>
                        <a:t>Zimmermann Leni</a:t>
                      </a:r>
                    </a:p>
                    <a:p>
                      <a:r>
                        <a:rPr lang="de-DE" sz="2200" dirty="0"/>
                        <a:t>Engelhardt Leyla</a:t>
                      </a:r>
                    </a:p>
                    <a:p>
                      <a:r>
                        <a:rPr lang="de-DE" sz="2200" dirty="0" err="1"/>
                        <a:t>Zanfouet</a:t>
                      </a:r>
                      <a:r>
                        <a:rPr lang="de-DE" sz="2200" dirty="0"/>
                        <a:t> Paulin</a:t>
                      </a:r>
                    </a:p>
                    <a:p>
                      <a:r>
                        <a:rPr lang="de-DE" sz="2200" dirty="0"/>
                        <a:t>Merk Jonas</a:t>
                      </a:r>
                    </a:p>
                    <a:p>
                      <a:r>
                        <a:rPr lang="de-DE" sz="2200" dirty="0"/>
                        <a:t>Gebauer Terrell</a:t>
                      </a:r>
                    </a:p>
                  </a:txBody>
                  <a:tcPr/>
                </a:tc>
                <a:tc>
                  <a:txBody>
                    <a:bodyPr/>
                    <a:lstStyle/>
                    <a:p>
                      <a:r>
                        <a:rPr lang="de-DE" sz="2200" dirty="0"/>
                        <a:t>Baumgärtner Olivia</a:t>
                      </a:r>
                    </a:p>
                    <a:p>
                      <a:r>
                        <a:rPr lang="de-DE" sz="2200" dirty="0"/>
                        <a:t>Frosch Theresa</a:t>
                      </a:r>
                    </a:p>
                    <a:p>
                      <a:r>
                        <a:rPr lang="de-DE" sz="2200" dirty="0" err="1"/>
                        <a:t>Körmer</a:t>
                      </a:r>
                      <a:r>
                        <a:rPr lang="de-DE" sz="2200" dirty="0"/>
                        <a:t> Niklas</a:t>
                      </a:r>
                    </a:p>
                    <a:p>
                      <a:r>
                        <a:rPr lang="de-DE" sz="2200" dirty="0"/>
                        <a:t>Lechner Lio</a:t>
                      </a:r>
                    </a:p>
                    <a:p>
                      <a:r>
                        <a:rPr lang="de-DE" sz="2200" dirty="0"/>
                        <a:t>Maul Lucia</a:t>
                      </a:r>
                    </a:p>
                    <a:p>
                      <a:r>
                        <a:rPr lang="de-DE" sz="2200" dirty="0" err="1"/>
                        <a:t>Nehmeier</a:t>
                      </a:r>
                      <a:r>
                        <a:rPr lang="de-DE" sz="2200" dirty="0"/>
                        <a:t> Charlotte</a:t>
                      </a:r>
                    </a:p>
                    <a:p>
                      <a:r>
                        <a:rPr lang="de-DE" sz="2200" dirty="0"/>
                        <a:t>Richter Viktor</a:t>
                      </a:r>
                    </a:p>
                    <a:p>
                      <a:r>
                        <a:rPr lang="de-DE" sz="2200" dirty="0"/>
                        <a:t>Siemandel Timo</a:t>
                      </a:r>
                    </a:p>
                    <a:p>
                      <a:r>
                        <a:rPr lang="de-DE" sz="2200" dirty="0" err="1"/>
                        <a:t>Stengel</a:t>
                      </a:r>
                      <a:r>
                        <a:rPr lang="de-DE" sz="2200" dirty="0"/>
                        <a:t> Mika</a:t>
                      </a:r>
                    </a:p>
                    <a:p>
                      <a:r>
                        <a:rPr lang="de-DE" sz="2200" dirty="0"/>
                        <a:t>Paul Leonie</a:t>
                      </a:r>
                    </a:p>
                    <a:p>
                      <a:r>
                        <a:rPr lang="de-DE" sz="2200" dirty="0"/>
                        <a:t>Koch Zoe</a:t>
                      </a:r>
                    </a:p>
                    <a:p>
                      <a:r>
                        <a:rPr lang="de-DE" sz="2200"/>
                        <a:t>Hann Sophia</a:t>
                      </a:r>
                      <a:endParaRPr lang="de-DE" sz="2200" dirty="0"/>
                    </a:p>
                  </a:txBody>
                  <a:tcPr/>
                </a:tc>
                <a:tc>
                  <a:txBody>
                    <a:bodyPr/>
                    <a:lstStyle/>
                    <a:p>
                      <a:endParaRPr lang="de-DE" sz="2200" dirty="0"/>
                    </a:p>
                  </a:txBody>
                  <a:tcPr/>
                </a:tc>
                <a:extLst>
                  <a:ext uri="{0D108BD9-81ED-4DB2-BD59-A6C34878D82A}">
                    <a16:rowId xmlns:a16="http://schemas.microsoft.com/office/drawing/2014/main" val="1752486002"/>
                  </a:ext>
                </a:extLst>
              </a:tr>
            </a:tbl>
          </a:graphicData>
        </a:graphic>
      </p:graphicFrame>
    </p:spTree>
    <p:extLst>
      <p:ext uri="{BB962C8B-B14F-4D97-AF65-F5344CB8AC3E}">
        <p14:creationId xmlns:p14="http://schemas.microsoft.com/office/powerpoint/2010/main" val="45717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äsentation zum Beginn des Schuljahrs">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ffice_26628374_TF03460615" id="{1495FBE1-4EC9-4218-A133-2178CC90DC9F}" vid="{B2C4FBAD-1E62-4A31-8F88-FE77D5302F0C}"/>
    </a:ext>
  </a:extLst>
</a:theme>
</file>

<file path=ppt/theme/theme2.xml><?xml version="1.0" encoding="utf-8"?>
<a:theme xmlns:a="http://schemas.openxmlformats.org/drawingml/2006/main" name="Office-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 zum Beginn des Schuljahrs</Template>
  <TotalTime>0</TotalTime>
  <Words>1344</Words>
  <Application>Microsoft Macintosh PowerPoint</Application>
  <PresentationFormat>Benutzerdefiniert</PresentationFormat>
  <Paragraphs>206</Paragraphs>
  <Slides>11</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Century Gothic</vt:lpstr>
      <vt:lpstr>Grundschrift</vt:lpstr>
      <vt:lpstr>Wingdings</vt:lpstr>
      <vt:lpstr>Präsentation zum Beginn des Schuljahrs</vt:lpstr>
      <vt:lpstr>PowerPoint-Präsentation</vt:lpstr>
      <vt:lpstr>Themen des heutigen Abends:</vt:lpstr>
      <vt:lpstr>Aufnahme in die Grundschule zum Schuljahr 2026/27</vt:lpstr>
      <vt:lpstr>Einschulungskorridor</vt:lpstr>
      <vt:lpstr>Antrag auf Zurückstellung</vt:lpstr>
      <vt:lpstr>Kinder mit vermutetem/festgestelltem sonderpädagogischen Förderbedarf</vt:lpstr>
      <vt:lpstr>Anmeldetag: 11. 03. 2026</vt:lpstr>
      <vt:lpstr>Einschulungsscreening</vt:lpstr>
      <vt:lpstr>Gruppeneinteilung-Screening,  Mittwoch, 11. 03. 2026</vt:lpstr>
      <vt:lpstr>Schulbereitschaft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  an der  Grundschule Mitteleschenbach</dc:title>
  <dc:creator>Karin Raab</dc:creator>
  <cp:lastModifiedBy>Karin Raab</cp:lastModifiedBy>
  <cp:revision>338</cp:revision>
  <cp:lastPrinted>2026-02-23T16:51:17Z</cp:lastPrinted>
  <dcterms:created xsi:type="dcterms:W3CDTF">2019-03-09T10:45:42Z</dcterms:created>
  <dcterms:modified xsi:type="dcterms:W3CDTF">2026-02-25T11:56:50Z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